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2" r:id="rId5"/>
    <p:sldId id="258" r:id="rId6"/>
    <p:sldId id="261" r:id="rId7"/>
    <p:sldId id="259" r:id="rId8"/>
    <p:sldId id="260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96806-FFD2-4505-8743-71C018379860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s-CL"/>
        </a:p>
      </dgm:t>
    </dgm:pt>
    <dgm:pt modelId="{A208033B-7B9F-4FA6-A692-97ED9C78A8BD}">
      <dgm:prSet phldrT="[Texto]"/>
      <dgm:spPr/>
      <dgm:t>
        <a:bodyPr/>
        <a:lstStyle/>
        <a:p>
          <a:r>
            <a:rPr lang="es-CL" dirty="0" smtClean="0"/>
            <a:t>CONECTAR </a:t>
          </a:r>
          <a:endParaRPr lang="es-CL" dirty="0"/>
        </a:p>
      </dgm:t>
    </dgm:pt>
    <dgm:pt modelId="{358F3046-033B-42E6-84E7-1C030FCEFEAC}" type="parTrans" cxnId="{7320B5B2-A3A2-4469-B6D9-74EB6134AACF}">
      <dgm:prSet/>
      <dgm:spPr/>
      <dgm:t>
        <a:bodyPr/>
        <a:lstStyle/>
        <a:p>
          <a:endParaRPr lang="es-CL"/>
        </a:p>
      </dgm:t>
    </dgm:pt>
    <dgm:pt modelId="{8E4B8947-C722-4718-81DF-09A3D1376CF8}" type="sibTrans" cxnId="{7320B5B2-A3A2-4469-B6D9-74EB6134AACF}">
      <dgm:prSet/>
      <dgm:spPr/>
      <dgm:t>
        <a:bodyPr/>
        <a:lstStyle/>
        <a:p>
          <a:endParaRPr lang="es-CL"/>
        </a:p>
      </dgm:t>
    </dgm:pt>
    <dgm:pt modelId="{DA923701-CA8B-464F-AF39-C457FC8E0239}" type="pres">
      <dgm:prSet presAssocID="{0AD96806-FFD2-4505-8743-71C0183798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6DFCF1-F84A-4802-B6D9-3B41E1792525}" type="pres">
      <dgm:prSet presAssocID="{A208033B-7B9F-4FA6-A692-97ED9C78A8BD}" presName="parentText" presStyleLbl="node1" presStyleIdx="0" presStyleCnt="1" custScaleX="34105" custLinFactNeighborX="-1426" custLinFactNeighborY="156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20B5B2-A3A2-4469-B6D9-74EB6134AACF}" srcId="{0AD96806-FFD2-4505-8743-71C018379860}" destId="{A208033B-7B9F-4FA6-A692-97ED9C78A8BD}" srcOrd="0" destOrd="0" parTransId="{358F3046-033B-42E6-84E7-1C030FCEFEAC}" sibTransId="{8E4B8947-C722-4718-81DF-09A3D1376CF8}"/>
    <dgm:cxn modelId="{6FCE6B67-631C-49F6-8E5C-0776AB9328A5}" type="presOf" srcId="{0AD96806-FFD2-4505-8743-71C018379860}" destId="{DA923701-CA8B-464F-AF39-C457FC8E0239}" srcOrd="0" destOrd="0" presId="urn:microsoft.com/office/officeart/2005/8/layout/vList2"/>
    <dgm:cxn modelId="{6C72DC06-1984-4181-A868-236ACAD118AB}" type="presOf" srcId="{A208033B-7B9F-4FA6-A692-97ED9C78A8BD}" destId="{186DFCF1-F84A-4802-B6D9-3B41E1792525}" srcOrd="0" destOrd="0" presId="urn:microsoft.com/office/officeart/2005/8/layout/vList2"/>
    <dgm:cxn modelId="{617129EE-59AC-441F-8BDD-26E2FA974DD5}" type="presParOf" srcId="{DA923701-CA8B-464F-AF39-C457FC8E0239}" destId="{186DFCF1-F84A-4802-B6D9-3B41E17925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6A8B1D-CC19-47DA-9625-CDDB1158F94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3F7CEA71-C3FB-49BE-BF9B-CD9C0A58BF90}">
      <dgm:prSet custT="1"/>
      <dgm:spPr/>
      <dgm:t>
        <a:bodyPr/>
        <a:lstStyle/>
        <a:p>
          <a:pPr rtl="0"/>
          <a:r>
            <a:rPr lang="es-CL" sz="2800" b="1" dirty="0" smtClean="0">
              <a:solidFill>
                <a:srgbClr val="002060"/>
              </a:solidFill>
            </a:rPr>
            <a:t>MY FIRENDS PLAY GOLF                        I PLAY SOCCER </a:t>
          </a:r>
          <a:endParaRPr lang="es-CL" sz="2800" b="1" dirty="0">
            <a:solidFill>
              <a:srgbClr val="002060"/>
            </a:solidFill>
          </a:endParaRPr>
        </a:p>
      </dgm:t>
    </dgm:pt>
    <dgm:pt modelId="{B605AAF8-D66D-44F9-BD0C-4BE5AE401E6A}" type="parTrans" cxnId="{01358A6A-F7F5-41EF-9B7C-B21E389B276F}">
      <dgm:prSet/>
      <dgm:spPr/>
      <dgm:t>
        <a:bodyPr/>
        <a:lstStyle/>
        <a:p>
          <a:endParaRPr lang="es-CL"/>
        </a:p>
      </dgm:t>
    </dgm:pt>
    <dgm:pt modelId="{3C4DA327-071D-45E3-9AED-B733EB342267}" type="sibTrans" cxnId="{01358A6A-F7F5-41EF-9B7C-B21E389B276F}">
      <dgm:prSet/>
      <dgm:spPr/>
      <dgm:t>
        <a:bodyPr/>
        <a:lstStyle/>
        <a:p>
          <a:endParaRPr lang="es-CL"/>
        </a:p>
      </dgm:t>
    </dgm:pt>
    <dgm:pt modelId="{30FF1497-8F4D-409D-BE95-17A343F4D1EF}" type="pres">
      <dgm:prSet presAssocID="{856A8B1D-CC19-47DA-9625-CDDB1158F9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D044C7-9FEE-470D-B3DF-107FBEE5361A}" type="pres">
      <dgm:prSet presAssocID="{3F7CEA71-C3FB-49BE-BF9B-CD9C0A58BF90}" presName="parentText" presStyleLbl="node1" presStyleIdx="0" presStyleCnt="1" custScaleY="102756" custLinFactNeighborX="-2857" custLinFactNeighborY="-3629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065FCB-7095-473D-BE82-D2013FA3D45A}" type="presOf" srcId="{3F7CEA71-C3FB-49BE-BF9B-CD9C0A58BF90}" destId="{E9D044C7-9FEE-470D-B3DF-107FBEE5361A}" srcOrd="0" destOrd="0" presId="urn:microsoft.com/office/officeart/2005/8/layout/vList2"/>
    <dgm:cxn modelId="{01358A6A-F7F5-41EF-9B7C-B21E389B276F}" srcId="{856A8B1D-CC19-47DA-9625-CDDB1158F940}" destId="{3F7CEA71-C3FB-49BE-BF9B-CD9C0A58BF90}" srcOrd="0" destOrd="0" parTransId="{B605AAF8-D66D-44F9-BD0C-4BE5AE401E6A}" sibTransId="{3C4DA327-071D-45E3-9AED-B733EB342267}"/>
    <dgm:cxn modelId="{79DFE6C7-5BCB-459E-9523-1FED599E3F02}" type="presOf" srcId="{856A8B1D-CC19-47DA-9625-CDDB1158F940}" destId="{30FF1497-8F4D-409D-BE95-17A343F4D1EF}" srcOrd="0" destOrd="0" presId="urn:microsoft.com/office/officeart/2005/8/layout/vList2"/>
    <dgm:cxn modelId="{8710B904-B77F-4BED-A7F5-4BAE92D21ED2}" type="presParOf" srcId="{30FF1497-8F4D-409D-BE95-17A343F4D1EF}" destId="{E9D044C7-9FEE-470D-B3DF-107FBEE536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FC0C26-C0DF-46EF-A5EA-8BA87E3C631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1E9EDEC-D5A3-42F1-8D79-FC867C9F7612}">
      <dgm:prSet custT="1"/>
      <dgm:spPr/>
      <dgm:t>
        <a:bodyPr/>
        <a:lstStyle/>
        <a:p>
          <a:pPr rtl="0"/>
          <a:r>
            <a:rPr lang="es-CL" sz="4800" b="1" dirty="0" smtClean="0">
              <a:solidFill>
                <a:srgbClr val="002060"/>
              </a:solidFill>
            </a:rPr>
            <a:t>AND</a:t>
          </a:r>
          <a:r>
            <a:rPr lang="es-CL" sz="1500" dirty="0" smtClean="0"/>
            <a:t> </a:t>
          </a:r>
          <a:endParaRPr lang="es-CL" sz="1500" dirty="0"/>
        </a:p>
      </dgm:t>
    </dgm:pt>
    <dgm:pt modelId="{1EC600F8-2DD9-458E-8585-55A2A7B5F03B}" type="parTrans" cxnId="{BD9DE265-5089-482F-9077-AE6156D313BD}">
      <dgm:prSet/>
      <dgm:spPr/>
      <dgm:t>
        <a:bodyPr/>
        <a:lstStyle/>
        <a:p>
          <a:endParaRPr lang="es-CL"/>
        </a:p>
      </dgm:t>
    </dgm:pt>
    <dgm:pt modelId="{EFC82395-3893-4ED4-B9A6-566E211A01BF}" type="sibTrans" cxnId="{BD9DE265-5089-482F-9077-AE6156D313BD}">
      <dgm:prSet/>
      <dgm:spPr/>
      <dgm:t>
        <a:bodyPr/>
        <a:lstStyle/>
        <a:p>
          <a:endParaRPr lang="es-CL"/>
        </a:p>
      </dgm:t>
    </dgm:pt>
    <dgm:pt modelId="{992D719E-C08D-4836-9C2C-7B08ED917DFD}" type="pres">
      <dgm:prSet presAssocID="{46FC0C26-C0DF-46EF-A5EA-8BA87E3C63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FD8184-002C-4A5D-A3B4-2E64A9D7F99C}" type="pres">
      <dgm:prSet presAssocID="{61E9EDEC-D5A3-42F1-8D79-FC867C9F7612}" presName="parentText" presStyleLbl="node1" presStyleIdx="0" presStyleCnt="1" custScaleY="1000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76F580-C321-43ED-9F3D-2F13A1640476}" type="presOf" srcId="{61E9EDEC-D5A3-42F1-8D79-FC867C9F7612}" destId="{12FD8184-002C-4A5D-A3B4-2E64A9D7F99C}" srcOrd="0" destOrd="0" presId="urn:microsoft.com/office/officeart/2005/8/layout/vList2"/>
    <dgm:cxn modelId="{BD9DE265-5089-482F-9077-AE6156D313BD}" srcId="{46FC0C26-C0DF-46EF-A5EA-8BA87E3C631F}" destId="{61E9EDEC-D5A3-42F1-8D79-FC867C9F7612}" srcOrd="0" destOrd="0" parTransId="{1EC600F8-2DD9-458E-8585-55A2A7B5F03B}" sibTransId="{EFC82395-3893-4ED4-B9A6-566E211A01BF}"/>
    <dgm:cxn modelId="{4678987B-E43E-4810-B04A-EAD408803E97}" type="presOf" srcId="{46FC0C26-C0DF-46EF-A5EA-8BA87E3C631F}" destId="{992D719E-C08D-4836-9C2C-7B08ED917DFD}" srcOrd="0" destOrd="0" presId="urn:microsoft.com/office/officeart/2005/8/layout/vList2"/>
    <dgm:cxn modelId="{5A7C6D74-15D9-4F06-A8ED-A058484BAC66}" type="presParOf" srcId="{992D719E-C08D-4836-9C2C-7B08ED917DFD}" destId="{12FD8184-002C-4A5D-A3B4-2E64A9D7F9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DFCF1-F84A-4802-B6D9-3B41E1792525}">
      <dsp:nvSpPr>
        <dsp:cNvPr id="0" name=""/>
        <dsp:cNvSpPr/>
      </dsp:nvSpPr>
      <dsp:spPr>
        <a:xfrm>
          <a:off x="2088216" y="689"/>
          <a:ext cx="2259366" cy="935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400" kern="1200" dirty="0" smtClean="0"/>
            <a:t>CONECTAR </a:t>
          </a:r>
          <a:endParaRPr lang="es-CL" sz="3400" kern="1200" dirty="0"/>
        </a:p>
      </dsp:txBody>
      <dsp:txXfrm>
        <a:off x="2133879" y="46352"/>
        <a:ext cx="2168040" cy="84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044C7-9FEE-470D-B3DF-107FBEE5361A}">
      <dsp:nvSpPr>
        <dsp:cNvPr id="0" name=""/>
        <dsp:cNvSpPr/>
      </dsp:nvSpPr>
      <dsp:spPr>
        <a:xfrm>
          <a:off x="0" y="0"/>
          <a:ext cx="8028384" cy="12503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>
              <a:solidFill>
                <a:srgbClr val="002060"/>
              </a:solidFill>
            </a:rPr>
            <a:t>MY FIRENDS PLAY GOLF                        I PLAY SOCCER </a:t>
          </a:r>
          <a:endParaRPr lang="es-CL" sz="2800" b="1" kern="1200" dirty="0">
            <a:solidFill>
              <a:srgbClr val="002060"/>
            </a:solidFill>
          </a:endParaRPr>
        </a:p>
      </dsp:txBody>
      <dsp:txXfrm>
        <a:off x="61036" y="61036"/>
        <a:ext cx="7906312" cy="1128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D8184-002C-4A5D-A3B4-2E64A9D7F99C}">
      <dsp:nvSpPr>
        <dsp:cNvPr id="0" name=""/>
        <dsp:cNvSpPr/>
      </dsp:nvSpPr>
      <dsp:spPr>
        <a:xfrm>
          <a:off x="0" y="180"/>
          <a:ext cx="1728192" cy="368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800" b="1" kern="1200" dirty="0" smtClean="0">
              <a:solidFill>
                <a:srgbClr val="002060"/>
              </a:solidFill>
            </a:rPr>
            <a:t>AND</a:t>
          </a:r>
          <a:r>
            <a:rPr lang="es-CL" sz="1500" kern="1200" dirty="0" smtClean="0"/>
            <a:t> </a:t>
          </a:r>
          <a:endParaRPr lang="es-CL" sz="1500" kern="1200" dirty="0"/>
        </a:p>
      </dsp:txBody>
      <dsp:txXfrm>
        <a:off x="18012" y="18192"/>
        <a:ext cx="1692168" cy="332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6FD9-A834-4DBF-9888-95B151EC1E1A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B0FB-C2E5-457B-B80A-F512B4FE77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6FD9-A834-4DBF-9888-95B151EC1E1A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B0FB-C2E5-457B-B80A-F512B4FE77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6FD9-A834-4DBF-9888-95B151EC1E1A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B0FB-C2E5-457B-B80A-F512B4FE77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6FD9-A834-4DBF-9888-95B151EC1E1A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B0FB-C2E5-457B-B80A-F512B4FE77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6FD9-A834-4DBF-9888-95B151EC1E1A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B0FB-C2E5-457B-B80A-F512B4FE77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6FD9-A834-4DBF-9888-95B151EC1E1A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B0FB-C2E5-457B-B80A-F512B4FE77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6FD9-A834-4DBF-9888-95B151EC1E1A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B0FB-C2E5-457B-B80A-F512B4FE77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6FD9-A834-4DBF-9888-95B151EC1E1A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B0FB-C2E5-457B-B80A-F512B4FE77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6FD9-A834-4DBF-9888-95B151EC1E1A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B0FB-C2E5-457B-B80A-F512B4FE77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6FD9-A834-4DBF-9888-95B151EC1E1A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B0FB-C2E5-457B-B80A-F512B4FE77BA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6FD9-A834-4DBF-9888-95B151EC1E1A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1B0FB-C2E5-457B-B80A-F512B4FE77BA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841B0FB-C2E5-457B-B80A-F512B4FE77BA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FA66FD9-A834-4DBF-9888-95B151EC1E1A}" type="datetimeFigureOut">
              <a:rPr lang="es-CL" smtClean="0"/>
              <a:t>26-05-2020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905000"/>
            <a:ext cx="8280920" cy="2593975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err="1" smtClean="0">
                <a:solidFill>
                  <a:srgbClr val="FF0000"/>
                </a:solidFill>
              </a:rPr>
              <a:t>Connectors</a:t>
            </a:r>
            <a:r>
              <a:rPr lang="es-CL" b="1" dirty="0" smtClean="0">
                <a:solidFill>
                  <a:srgbClr val="FF0000"/>
                </a:solidFill>
              </a:rPr>
              <a:t>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“</a:t>
            </a:r>
            <a:r>
              <a:rPr lang="en-US" dirty="0" smtClean="0"/>
              <a:t>and”, “but”, “so”, “because” 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5013176"/>
            <a:ext cx="6461760" cy="1066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CL" b="1" dirty="0" smtClean="0">
                <a:solidFill>
                  <a:srgbClr val="002060"/>
                </a:solidFill>
              </a:rPr>
              <a:t>Miss Angélica Arévalo Rivera</a:t>
            </a:r>
          </a:p>
          <a:p>
            <a:pPr algn="ctr"/>
            <a:r>
              <a:rPr lang="es-CL" b="1" dirty="0" smtClean="0">
                <a:solidFill>
                  <a:srgbClr val="002060"/>
                </a:solidFill>
              </a:rPr>
              <a:t>Miss Rayen </a:t>
            </a:r>
            <a:r>
              <a:rPr lang="es-CL" b="1" dirty="0" smtClean="0">
                <a:solidFill>
                  <a:srgbClr val="002060"/>
                </a:solidFill>
              </a:rPr>
              <a:t>Romann </a:t>
            </a:r>
            <a:endParaRPr lang="es-CL" b="1" dirty="0">
              <a:solidFill>
                <a:srgbClr val="002060"/>
              </a:solidFill>
            </a:endParaRPr>
          </a:p>
          <a:p>
            <a:pPr algn="ctr"/>
            <a:r>
              <a:rPr lang="es-CL" b="1" dirty="0" smtClean="0">
                <a:solidFill>
                  <a:srgbClr val="002060"/>
                </a:solidFill>
              </a:rPr>
              <a:t>2 </a:t>
            </a:r>
            <a:r>
              <a:rPr lang="es-CL" b="1" dirty="0" err="1" smtClean="0">
                <a:solidFill>
                  <a:srgbClr val="002060"/>
                </a:solidFill>
              </a:rPr>
              <a:t>nd</a:t>
            </a:r>
            <a:r>
              <a:rPr lang="es-CL" b="1" dirty="0" smtClean="0">
                <a:solidFill>
                  <a:srgbClr val="002060"/>
                </a:solidFill>
              </a:rPr>
              <a:t> grade </a:t>
            </a:r>
            <a:r>
              <a:rPr lang="es-CL" b="1" dirty="0" err="1" smtClean="0">
                <a:solidFill>
                  <a:srgbClr val="002060"/>
                </a:solidFill>
              </a:rPr>
              <a:t>high</a:t>
            </a:r>
            <a:r>
              <a:rPr lang="es-CL" b="1" dirty="0" smtClean="0">
                <a:solidFill>
                  <a:srgbClr val="002060"/>
                </a:solidFill>
              </a:rPr>
              <a:t> </a:t>
            </a:r>
            <a:r>
              <a:rPr lang="es-CL" b="1" dirty="0" err="1" smtClean="0">
                <a:solidFill>
                  <a:srgbClr val="002060"/>
                </a:solidFill>
              </a:rPr>
              <a:t>school</a:t>
            </a:r>
            <a:endParaRPr lang="es-CL" b="1" dirty="0" smtClean="0">
              <a:solidFill>
                <a:srgbClr val="002060"/>
              </a:solidFill>
            </a:endParaRPr>
          </a:p>
          <a:p>
            <a:pPr algn="ctr"/>
            <a:r>
              <a:rPr lang="es-CL" b="1" dirty="0" smtClean="0">
                <a:solidFill>
                  <a:srgbClr val="002060"/>
                </a:solidFill>
              </a:rPr>
              <a:t>2020</a:t>
            </a:r>
            <a:endParaRPr lang="es-CL" b="1" dirty="0">
              <a:solidFill>
                <a:srgbClr val="002060"/>
              </a:solidFill>
            </a:endParaRPr>
          </a:p>
        </p:txBody>
      </p:sp>
      <p:pic>
        <p:nvPicPr>
          <p:cNvPr id="4" name="3 Imagen" descr="C:\Users\coroz\Desktop\pho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22413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00" y="260648"/>
            <a:ext cx="4550047" cy="340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2"/>
          <a:stretch/>
        </p:blipFill>
        <p:spPr bwMode="auto">
          <a:xfrm>
            <a:off x="48060" y="1321952"/>
            <a:ext cx="2160240" cy="239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2"/>
          <a:stretch/>
        </p:blipFill>
        <p:spPr bwMode="auto">
          <a:xfrm>
            <a:off x="6728976" y="1724831"/>
            <a:ext cx="175046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Abrir llave"/>
          <p:cNvSpPr/>
          <p:nvPr/>
        </p:nvSpPr>
        <p:spPr>
          <a:xfrm rot="16200000">
            <a:off x="3424543" y="1502552"/>
            <a:ext cx="2202644" cy="6199556"/>
          </a:xfrm>
          <a:prstGeom prst="leftBrace">
            <a:avLst>
              <a:gd name="adj1" fmla="val 10608"/>
              <a:gd name="adj2" fmla="val 51010"/>
            </a:avLst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575415163"/>
              </p:ext>
            </p:extLst>
          </p:nvPr>
        </p:nvGraphicFramePr>
        <p:xfrm>
          <a:off x="1426087" y="5589240"/>
          <a:ext cx="662473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767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 :</a:t>
            </a:r>
            <a:endParaRPr lang="es-CL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663801074"/>
              </p:ext>
            </p:extLst>
          </p:nvPr>
        </p:nvGraphicFramePr>
        <p:xfrm>
          <a:off x="323528" y="1988840"/>
          <a:ext cx="802838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810444064"/>
              </p:ext>
            </p:extLst>
          </p:nvPr>
        </p:nvGraphicFramePr>
        <p:xfrm>
          <a:off x="4063752" y="2492896"/>
          <a:ext cx="172819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672408" cy="206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6121"/>
            <a:ext cx="36671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9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CONNECTORS</a:t>
            </a:r>
            <a:endParaRPr lang="es-ES" dirty="0"/>
          </a:p>
        </p:txBody>
      </p:sp>
      <p:sp>
        <p:nvSpPr>
          <p:cNvPr id="4" name="3 Llamada de nube"/>
          <p:cNvSpPr/>
          <p:nvPr/>
        </p:nvSpPr>
        <p:spPr>
          <a:xfrm>
            <a:off x="4355976" y="1196752"/>
            <a:ext cx="3960440" cy="3096344"/>
          </a:xfrm>
          <a:prstGeom prst="cloudCallout">
            <a:avLst>
              <a:gd name="adj1" fmla="val -85887"/>
              <a:gd name="adj2" fmla="val 930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LOS CONECTORES SON PALABRAS QUE SE UTILIZAN PARA </a:t>
            </a:r>
            <a:r>
              <a:rPr lang="es-ES_tradnl" b="1" dirty="0" smtClean="0">
                <a:solidFill>
                  <a:srgbClr val="FF0000"/>
                </a:solidFill>
              </a:rPr>
              <a:t>UNIR </a:t>
            </a:r>
            <a:r>
              <a:rPr lang="es-ES_tradnl" dirty="0" smtClean="0">
                <a:solidFill>
                  <a:schemeClr val="tx1"/>
                </a:solidFill>
              </a:rPr>
              <a:t>IDEAS U ORACIONES.  OBSERVA EL MAPA RESUMEN EN LA PRÓXIMA DIAPOSITIVA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026" name="Picture 2" descr="Cartoon Teacher PNG | PNG 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695"/>
            <a:ext cx="30099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627784" y="404664"/>
            <a:ext cx="338437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Connectors</a:t>
            </a:r>
            <a:endParaRPr lang="es-CL" dirty="0"/>
          </a:p>
        </p:txBody>
      </p:sp>
      <p:cxnSp>
        <p:nvCxnSpPr>
          <p:cNvPr id="6" name="5 Conector recto de flecha"/>
          <p:cNvCxnSpPr>
            <a:stCxn id="4" idx="2"/>
          </p:cNvCxnSpPr>
          <p:nvPr/>
        </p:nvCxnSpPr>
        <p:spPr>
          <a:xfrm>
            <a:off x="4319972" y="119675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>
            <a:stCxn id="4" idx="3"/>
          </p:cNvCxnSpPr>
          <p:nvPr/>
        </p:nvCxnSpPr>
        <p:spPr>
          <a:xfrm>
            <a:off x="6012160" y="8007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6516216" y="404664"/>
            <a:ext cx="223224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Link </a:t>
            </a:r>
            <a:r>
              <a:rPr lang="es-CL" dirty="0" err="1" smtClean="0"/>
              <a:t>sentences</a:t>
            </a:r>
            <a:r>
              <a:rPr lang="es-CL" dirty="0" smtClean="0"/>
              <a:t>/ideas</a:t>
            </a:r>
          </a:p>
          <a:p>
            <a:pPr algn="ctr"/>
            <a:r>
              <a:rPr lang="es-CL" dirty="0" smtClean="0"/>
              <a:t>Unir ideas /oraciones</a:t>
            </a:r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323528" y="1838164"/>
            <a:ext cx="187220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and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95317" y="1838164"/>
            <a:ext cx="187220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but</a:t>
            </a:r>
            <a:endParaRPr lang="es-CL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4860032" y="1838164"/>
            <a:ext cx="187220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because</a:t>
            </a:r>
            <a:endParaRPr lang="es-CL" dirty="0" smtClean="0"/>
          </a:p>
        </p:txBody>
      </p:sp>
      <p:sp>
        <p:nvSpPr>
          <p:cNvPr id="13" name="12 Rectángulo"/>
          <p:cNvSpPr/>
          <p:nvPr/>
        </p:nvSpPr>
        <p:spPr>
          <a:xfrm>
            <a:off x="7236412" y="1841790"/>
            <a:ext cx="187220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so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1115616" y="1628800"/>
            <a:ext cx="7056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1115616" y="1628800"/>
            <a:ext cx="0" cy="209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endCxn id="11" idx="0"/>
          </p:cNvCxnSpPr>
          <p:nvPr/>
        </p:nvCxnSpPr>
        <p:spPr>
          <a:xfrm>
            <a:off x="3531421" y="1628800"/>
            <a:ext cx="0" cy="209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endCxn id="12" idx="0"/>
          </p:cNvCxnSpPr>
          <p:nvPr/>
        </p:nvCxnSpPr>
        <p:spPr>
          <a:xfrm>
            <a:off x="5796136" y="1628800"/>
            <a:ext cx="0" cy="209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endCxn id="13" idx="0"/>
          </p:cNvCxnSpPr>
          <p:nvPr/>
        </p:nvCxnSpPr>
        <p:spPr>
          <a:xfrm>
            <a:off x="8172516" y="1628800"/>
            <a:ext cx="0" cy="212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10" idx="2"/>
          </p:cNvCxnSpPr>
          <p:nvPr/>
        </p:nvCxnSpPr>
        <p:spPr>
          <a:xfrm>
            <a:off x="1259632" y="2630252"/>
            <a:ext cx="0" cy="294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3531421" y="2630252"/>
            <a:ext cx="0" cy="294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5796136" y="2655849"/>
            <a:ext cx="0" cy="294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8172516" y="2646571"/>
            <a:ext cx="0" cy="294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343209" y="2950541"/>
            <a:ext cx="187220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Add</a:t>
            </a:r>
            <a:r>
              <a:rPr lang="es-CL" dirty="0" smtClean="0"/>
              <a:t> </a:t>
            </a:r>
            <a:r>
              <a:rPr lang="es-CL" dirty="0" err="1" smtClean="0"/>
              <a:t>information</a:t>
            </a:r>
            <a:endParaRPr lang="es-CL" dirty="0" smtClean="0"/>
          </a:p>
          <a:p>
            <a:pPr algn="ctr"/>
            <a:r>
              <a:rPr lang="es-CL" dirty="0" smtClean="0"/>
              <a:t>(agregar)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2595317" y="2950540"/>
            <a:ext cx="1872208" cy="11265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Contrast</a:t>
            </a:r>
            <a:endParaRPr lang="es-CL" dirty="0"/>
          </a:p>
          <a:p>
            <a:pPr algn="ctr"/>
            <a:r>
              <a:rPr lang="es-CL" dirty="0" smtClean="0"/>
              <a:t>(contrastar información opuesta)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4860032" y="2982264"/>
            <a:ext cx="187220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Reason</a:t>
            </a:r>
            <a:endParaRPr lang="es-CL" dirty="0" smtClean="0"/>
          </a:p>
          <a:p>
            <a:pPr algn="ctr"/>
            <a:r>
              <a:rPr lang="es-CL" dirty="0" smtClean="0"/>
              <a:t>(dar la razón de algo)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7020272" y="2960293"/>
            <a:ext cx="2088348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err="1" smtClean="0"/>
              <a:t>Result</a:t>
            </a:r>
            <a:r>
              <a:rPr lang="es-CL" dirty="0" smtClean="0"/>
              <a:t>/</a:t>
            </a:r>
            <a:r>
              <a:rPr lang="es-CL" dirty="0" err="1" smtClean="0"/>
              <a:t>consequence</a:t>
            </a:r>
            <a:endParaRPr lang="es-CL" dirty="0" smtClean="0"/>
          </a:p>
          <a:p>
            <a:pPr algn="ctr"/>
            <a:r>
              <a:rPr lang="es-CL" dirty="0" smtClean="0"/>
              <a:t>(Resultado de algo)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323528" y="4149080"/>
            <a:ext cx="8064896" cy="27089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s-CL" b="1" dirty="0" smtClean="0"/>
              <a:t>EXAMPLES</a:t>
            </a:r>
          </a:p>
          <a:p>
            <a:pPr>
              <a:lnSpc>
                <a:spcPct val="200000"/>
              </a:lnSpc>
            </a:pPr>
            <a:r>
              <a:rPr lang="es-CL" dirty="0" smtClean="0"/>
              <a:t>1. I </a:t>
            </a:r>
            <a:r>
              <a:rPr lang="es-CL" dirty="0" err="1" smtClean="0"/>
              <a:t>enjoy</a:t>
            </a:r>
            <a:r>
              <a:rPr lang="es-CL" dirty="0" smtClean="0"/>
              <a:t> </a:t>
            </a:r>
            <a:r>
              <a:rPr lang="es-CL" dirty="0" err="1" smtClean="0"/>
              <a:t>playing</a:t>
            </a:r>
            <a:r>
              <a:rPr lang="es-CL" dirty="0" smtClean="0"/>
              <a:t> </a:t>
            </a:r>
            <a:r>
              <a:rPr lang="es-CL" dirty="0" err="1" smtClean="0"/>
              <a:t>football</a:t>
            </a:r>
            <a:r>
              <a:rPr lang="es-CL" dirty="0" smtClean="0"/>
              <a:t>, </a:t>
            </a:r>
            <a:r>
              <a:rPr lang="es-CL" dirty="0" err="1" smtClean="0"/>
              <a:t>basketball</a:t>
            </a:r>
            <a:r>
              <a:rPr lang="es-CL" dirty="0" smtClean="0"/>
              <a:t> </a:t>
            </a:r>
            <a:r>
              <a:rPr lang="es-CL" b="1" dirty="0" smtClean="0">
                <a:solidFill>
                  <a:srgbClr val="FF0000"/>
                </a:solidFill>
              </a:rPr>
              <a:t>and</a:t>
            </a:r>
            <a:r>
              <a:rPr lang="es-CL" dirty="0" smtClean="0"/>
              <a:t> </a:t>
            </a:r>
            <a:r>
              <a:rPr lang="es-CL" dirty="0" err="1" smtClean="0"/>
              <a:t>tennis</a:t>
            </a:r>
            <a:r>
              <a:rPr lang="es-CL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s-CL" dirty="0" smtClean="0"/>
              <a:t>2. I </a:t>
            </a:r>
            <a:r>
              <a:rPr lang="es-CL" dirty="0" err="1" smtClean="0"/>
              <a:t>like</a:t>
            </a:r>
            <a:r>
              <a:rPr lang="es-CL" dirty="0" smtClean="0"/>
              <a:t> </a:t>
            </a:r>
            <a:r>
              <a:rPr lang="es-CL" dirty="0" err="1" smtClean="0"/>
              <a:t>football</a:t>
            </a:r>
            <a:r>
              <a:rPr lang="es-CL" dirty="0" smtClean="0"/>
              <a:t> </a:t>
            </a:r>
            <a:r>
              <a:rPr lang="es-CL" b="1" dirty="0" err="1" smtClean="0">
                <a:solidFill>
                  <a:srgbClr val="FF0000"/>
                </a:solidFill>
              </a:rPr>
              <a:t>but</a:t>
            </a:r>
            <a:r>
              <a:rPr lang="es-CL" b="1" dirty="0" smtClean="0">
                <a:solidFill>
                  <a:srgbClr val="FF0000"/>
                </a:solidFill>
              </a:rPr>
              <a:t> </a:t>
            </a:r>
            <a:r>
              <a:rPr lang="es-CL" dirty="0" smtClean="0"/>
              <a:t>I </a:t>
            </a:r>
            <a:r>
              <a:rPr lang="es-CL" dirty="0" err="1" smtClean="0"/>
              <a:t>don’t</a:t>
            </a:r>
            <a:r>
              <a:rPr lang="es-CL" dirty="0" smtClean="0"/>
              <a:t> </a:t>
            </a:r>
            <a:r>
              <a:rPr lang="es-CL" dirty="0" err="1" smtClean="0"/>
              <a:t>like</a:t>
            </a:r>
            <a:r>
              <a:rPr lang="es-CL" dirty="0" smtClean="0"/>
              <a:t> </a:t>
            </a:r>
            <a:r>
              <a:rPr lang="es-CL" dirty="0" err="1" smtClean="0"/>
              <a:t>tennis</a:t>
            </a:r>
            <a:r>
              <a:rPr lang="es-CL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s-CL" dirty="0" smtClean="0"/>
              <a:t>3. I </a:t>
            </a:r>
            <a:r>
              <a:rPr lang="es-CL" dirty="0" err="1" smtClean="0"/>
              <a:t>like</a:t>
            </a:r>
            <a:r>
              <a:rPr lang="es-CL" dirty="0" smtClean="0"/>
              <a:t> </a:t>
            </a:r>
            <a:r>
              <a:rPr lang="es-CL" dirty="0" err="1" smtClean="0"/>
              <a:t>football</a:t>
            </a:r>
            <a:r>
              <a:rPr lang="es-CL" dirty="0" smtClean="0"/>
              <a:t> </a:t>
            </a:r>
            <a:r>
              <a:rPr lang="es-CL" b="1" dirty="0" err="1" smtClean="0">
                <a:solidFill>
                  <a:srgbClr val="FF0000"/>
                </a:solidFill>
              </a:rPr>
              <a:t>because</a:t>
            </a:r>
            <a:r>
              <a:rPr lang="es-CL" b="1" dirty="0" smtClean="0">
                <a:solidFill>
                  <a:srgbClr val="FF0000"/>
                </a:solidFill>
              </a:rPr>
              <a:t> </a:t>
            </a:r>
            <a:r>
              <a:rPr lang="es-CL" dirty="0" err="1" smtClean="0"/>
              <a:t>it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err="1" smtClean="0"/>
              <a:t>entertaining</a:t>
            </a:r>
            <a:r>
              <a:rPr lang="es-CL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s-CL" dirty="0" smtClean="0"/>
              <a:t>4. I </a:t>
            </a:r>
            <a:r>
              <a:rPr lang="es-CL" dirty="0" err="1" smtClean="0"/>
              <a:t>like</a:t>
            </a:r>
            <a:r>
              <a:rPr lang="es-CL" dirty="0" smtClean="0"/>
              <a:t> </a:t>
            </a:r>
            <a:r>
              <a:rPr lang="es-CL" dirty="0" err="1" smtClean="0"/>
              <a:t>football</a:t>
            </a:r>
            <a:r>
              <a:rPr lang="es-CL" dirty="0" smtClean="0"/>
              <a:t> </a:t>
            </a:r>
            <a:r>
              <a:rPr lang="es-CL" b="1" dirty="0" smtClean="0">
                <a:solidFill>
                  <a:srgbClr val="FF0000"/>
                </a:solidFill>
              </a:rPr>
              <a:t>so </a:t>
            </a:r>
            <a:r>
              <a:rPr lang="es-CL" dirty="0" smtClean="0"/>
              <a:t>I </a:t>
            </a:r>
            <a:r>
              <a:rPr lang="es-CL" dirty="0" err="1" smtClean="0"/>
              <a:t>will</a:t>
            </a:r>
            <a:r>
              <a:rPr lang="es-CL" dirty="0" smtClean="0"/>
              <a:t> </a:t>
            </a:r>
            <a:r>
              <a:rPr lang="es-CL" dirty="0" err="1" smtClean="0"/>
              <a:t>play</a:t>
            </a:r>
            <a:r>
              <a:rPr lang="es-C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734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en-US" dirty="0"/>
              <a:t>I. </a:t>
            </a:r>
            <a:r>
              <a:rPr lang="en-US" dirty="0" smtClean="0"/>
              <a:t>CHOOSE the correct connector.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1. I want to stay </a:t>
            </a:r>
            <a:r>
              <a:rPr lang="en-US" b="1" dirty="0">
                <a:solidFill>
                  <a:srgbClr val="FF0000"/>
                </a:solidFill>
              </a:rPr>
              <a:t>so / because / but </a:t>
            </a:r>
            <a:r>
              <a:rPr lang="en-US" dirty="0"/>
              <a:t>I have to catch my bus. 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2. I am so hungry </a:t>
            </a:r>
            <a:r>
              <a:rPr lang="en-US" b="1" dirty="0">
                <a:solidFill>
                  <a:srgbClr val="FF0000"/>
                </a:solidFill>
              </a:rPr>
              <a:t>so / and / but </a:t>
            </a:r>
            <a:r>
              <a:rPr lang="en-US" dirty="0" smtClean="0"/>
              <a:t>I will </a:t>
            </a:r>
            <a:r>
              <a:rPr lang="en-US" dirty="0"/>
              <a:t>buy a sandwich. 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3. I only passed my exam </a:t>
            </a:r>
            <a:r>
              <a:rPr lang="en-US" b="1" dirty="0">
                <a:solidFill>
                  <a:srgbClr val="FF0000"/>
                </a:solidFill>
              </a:rPr>
              <a:t>because / but / and </a:t>
            </a:r>
            <a:r>
              <a:rPr lang="en-US" dirty="0"/>
              <a:t>you helped me. 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4. We can go to the pool </a:t>
            </a:r>
            <a:r>
              <a:rPr lang="en-US" b="1" dirty="0">
                <a:solidFill>
                  <a:srgbClr val="FF0000"/>
                </a:solidFill>
              </a:rPr>
              <a:t>and / but / because </a:t>
            </a:r>
            <a:r>
              <a:rPr lang="en-US" dirty="0"/>
              <a:t>swim.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5. I have an important test </a:t>
            </a:r>
            <a:r>
              <a:rPr lang="en-US" b="1" dirty="0">
                <a:solidFill>
                  <a:srgbClr val="FF0000"/>
                </a:solidFill>
              </a:rPr>
              <a:t>and / so / but </a:t>
            </a:r>
            <a:r>
              <a:rPr lang="en-US" dirty="0"/>
              <a:t>I will study. 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6. I’m so happy </a:t>
            </a:r>
            <a:r>
              <a:rPr lang="en-US" b="1" dirty="0">
                <a:solidFill>
                  <a:srgbClr val="FF0000"/>
                </a:solidFill>
              </a:rPr>
              <a:t>so / because / but</a:t>
            </a:r>
            <a:r>
              <a:rPr lang="en-US" dirty="0"/>
              <a:t> it is my birthday.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908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5287" y="404664"/>
            <a:ext cx="7831913" cy="936104"/>
          </a:xfrm>
        </p:spPr>
        <p:txBody>
          <a:bodyPr/>
          <a:lstStyle/>
          <a:p>
            <a:pPr marL="114300" indent="0">
              <a:buNone/>
            </a:pPr>
            <a:r>
              <a:rPr lang="es-CL" b="1" dirty="0" smtClean="0"/>
              <a:t>II. MATCH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sentences</a:t>
            </a:r>
            <a:r>
              <a:rPr lang="es-CL" dirty="0" smtClean="0"/>
              <a:t> </a:t>
            </a:r>
            <a:r>
              <a:rPr lang="es-CL" dirty="0" err="1" smtClean="0"/>
              <a:t>from</a:t>
            </a:r>
            <a:r>
              <a:rPr lang="es-CL" dirty="0" smtClean="0"/>
              <a:t> 1 to 8 </a:t>
            </a:r>
            <a:r>
              <a:rPr lang="es-CL" dirty="0" err="1" smtClean="0"/>
              <a:t>with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coorect</a:t>
            </a:r>
            <a:r>
              <a:rPr lang="es-CL" dirty="0" smtClean="0"/>
              <a:t> </a:t>
            </a:r>
            <a:r>
              <a:rPr lang="es-CL" dirty="0" err="1" smtClean="0"/>
              <a:t>ones</a:t>
            </a:r>
            <a:r>
              <a:rPr lang="es-CL" dirty="0" smtClean="0"/>
              <a:t> </a:t>
            </a:r>
            <a:r>
              <a:rPr lang="es-CL" dirty="0" err="1" smtClean="0"/>
              <a:t>from</a:t>
            </a:r>
            <a:r>
              <a:rPr lang="es-CL" dirty="0" smtClean="0"/>
              <a:t> a to h.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7" y="1124744"/>
            <a:ext cx="814313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7620000" cy="1143000"/>
          </a:xfrm>
        </p:spPr>
        <p:txBody>
          <a:bodyPr/>
          <a:lstStyle/>
          <a:p>
            <a:r>
              <a:rPr lang="es-CL" dirty="0" smtClean="0"/>
              <a:t>III. </a:t>
            </a:r>
            <a:r>
              <a:rPr lang="es-CL" dirty="0" err="1" smtClean="0"/>
              <a:t>Create</a:t>
            </a:r>
            <a:r>
              <a:rPr lang="es-CL" dirty="0" smtClean="0"/>
              <a:t> </a:t>
            </a:r>
            <a:r>
              <a:rPr lang="es-CL" b="1" dirty="0"/>
              <a:t>1 </a:t>
            </a:r>
            <a:r>
              <a:rPr lang="es-CL" dirty="0" err="1"/>
              <a:t>sentence</a:t>
            </a:r>
            <a:r>
              <a:rPr lang="es-CL" dirty="0"/>
              <a:t> </a:t>
            </a:r>
            <a:r>
              <a:rPr lang="es-CL" dirty="0" err="1"/>
              <a:t>with</a:t>
            </a:r>
            <a:r>
              <a:rPr lang="es-CL" dirty="0"/>
              <a:t> </a:t>
            </a:r>
            <a:r>
              <a:rPr lang="es-CL" dirty="0" err="1"/>
              <a:t>each</a:t>
            </a:r>
            <a:r>
              <a:rPr lang="es-CL" dirty="0"/>
              <a:t> </a:t>
            </a:r>
            <a:r>
              <a:rPr lang="es-CL" dirty="0" err="1" smtClean="0"/>
              <a:t>connector</a:t>
            </a:r>
            <a:r>
              <a:rPr lang="es-CL" dirty="0" smtClean="0"/>
              <a:t>.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CL" dirty="0" smtClean="0"/>
          </a:p>
          <a:p>
            <a:pPr marL="571500" indent="-457200">
              <a:buAutoNum type="alphaLcParenR"/>
            </a:pPr>
            <a:r>
              <a:rPr lang="es-CL" dirty="0" smtClean="0"/>
              <a:t>«and»__________________________________________</a:t>
            </a:r>
          </a:p>
          <a:p>
            <a:pPr marL="571500" indent="-457200">
              <a:buAutoNum type="alphaLcParenR"/>
            </a:pPr>
            <a:r>
              <a:rPr lang="es-CL" dirty="0" smtClean="0"/>
              <a:t>«</a:t>
            </a:r>
            <a:r>
              <a:rPr lang="es-CL" dirty="0" err="1" smtClean="0"/>
              <a:t>but</a:t>
            </a:r>
            <a:r>
              <a:rPr lang="es-CL" dirty="0" smtClean="0"/>
              <a:t>»__________________________________________</a:t>
            </a:r>
          </a:p>
          <a:p>
            <a:pPr marL="571500" indent="-457200">
              <a:buAutoNum type="alphaLcParenR"/>
            </a:pPr>
            <a:r>
              <a:rPr lang="es-CL" dirty="0" smtClean="0"/>
              <a:t>«</a:t>
            </a:r>
            <a:r>
              <a:rPr lang="es-CL" dirty="0" err="1" smtClean="0"/>
              <a:t>because</a:t>
            </a:r>
            <a:r>
              <a:rPr lang="es-CL" dirty="0" smtClean="0"/>
              <a:t>»______________________________________</a:t>
            </a:r>
          </a:p>
          <a:p>
            <a:pPr marL="571500" indent="-457200">
              <a:buAutoNum type="alphaLcParenR"/>
            </a:pPr>
            <a:r>
              <a:rPr lang="es-CL" dirty="0" smtClean="0"/>
              <a:t>«so»___________________________________________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9908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261</TotalTime>
  <Words>269</Words>
  <Application>Microsoft Office PowerPoint</Application>
  <PresentationFormat>Presentación en pantalla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Adyacencia</vt:lpstr>
      <vt:lpstr>Connectors  “and”, “but”, “so”, “because” </vt:lpstr>
      <vt:lpstr>Presentación de PowerPoint</vt:lpstr>
      <vt:lpstr>EJEMPLO :</vt:lpstr>
      <vt:lpstr>CONNECTORS</vt:lpstr>
      <vt:lpstr>Presentación de PowerPoint</vt:lpstr>
      <vt:lpstr>I. CHOOSE the correct connector.</vt:lpstr>
      <vt:lpstr>Presentación de PowerPoint</vt:lpstr>
      <vt:lpstr>III. Create 1 sentence with each connector.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Connectors  and, or, but, so, because and although</dc:title>
  <dc:creator>CASA</dc:creator>
  <cp:lastModifiedBy>PDV</cp:lastModifiedBy>
  <cp:revision>16</cp:revision>
  <dcterms:created xsi:type="dcterms:W3CDTF">2019-04-04T01:59:54Z</dcterms:created>
  <dcterms:modified xsi:type="dcterms:W3CDTF">2020-05-26T14:11:54Z</dcterms:modified>
</cp:coreProperties>
</file>