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257" r:id="rId3"/>
    <p:sldId id="259" r:id="rId4"/>
    <p:sldId id="260" r:id="rId5"/>
    <p:sldId id="261" r:id="rId6"/>
    <p:sldId id="265" r:id="rId7"/>
    <p:sldId id="258" r:id="rId8"/>
    <p:sldId id="266" r:id="rId9"/>
    <p:sldId id="262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A5FC2-D743-4B1B-8FBE-90DFFCB9998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C36A-0130-4C95-93FB-2815A3938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92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1C36A-0130-4C95-93FB-2815A393817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1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1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143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37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83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4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572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8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97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94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23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62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2926590-55F9-4AE5-9413-9B6FD754096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74B0FE-15EA-4386-8ECD-787172D0F2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4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A2C7D-94D3-42DE-9A6D-13B7D522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94" y="2168434"/>
            <a:ext cx="10034337" cy="243966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8800" b="1" dirty="0"/>
              <a:t>CONCIENCIA FONÉMICA</a:t>
            </a:r>
            <a:endParaRPr lang="es-CL" sz="8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9DA66-A60F-4CFE-8CA6-04EA7BFF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658" y="5029200"/>
            <a:ext cx="3308684" cy="1356361"/>
          </a:xfrm>
        </p:spPr>
        <p:txBody>
          <a:bodyPr/>
          <a:lstStyle/>
          <a:p>
            <a:pPr marL="45720" indent="0" algn="ctr">
              <a:buNone/>
            </a:pPr>
            <a:r>
              <a:rPr lang="es-CL" dirty="0" smtClean="0"/>
              <a:t>Camilo Vásquez C.</a:t>
            </a:r>
            <a:endParaRPr lang="es-CL" dirty="0"/>
          </a:p>
          <a:p>
            <a:pPr marL="45720" indent="0" algn="ctr">
              <a:buNone/>
            </a:pPr>
            <a:r>
              <a:rPr lang="es-CL" dirty="0" smtClean="0"/>
              <a:t>Fonoaudiólogo</a:t>
            </a:r>
            <a:endParaRPr lang="es-CL" dirty="0"/>
          </a:p>
          <a:p>
            <a:pPr marL="45720" indent="0" algn="ctr">
              <a:buNone/>
            </a:pPr>
            <a:r>
              <a:rPr lang="es-CL" dirty="0" smtClean="0"/>
              <a:t>202o</a:t>
            </a:r>
            <a:endParaRPr lang="es-CL" dirty="0"/>
          </a:p>
        </p:txBody>
      </p:sp>
      <p:pic>
        <p:nvPicPr>
          <p:cNvPr id="1026" name="Picture 2" descr="Resultado de imagen para emojis">
            <a:extLst>
              <a:ext uri="{FF2B5EF4-FFF2-40B4-BE49-F238E27FC236}">
                <a16:creationId xmlns:a16="http://schemas.microsoft.com/office/drawing/2014/main" id="{730D7956-B4A9-4926-8EE2-36D63243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r="12549"/>
          <a:stretch/>
        </p:blipFill>
        <p:spPr bwMode="auto">
          <a:xfrm>
            <a:off x="978569" y="4114800"/>
            <a:ext cx="2202229" cy="213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387" y="282620"/>
            <a:ext cx="1885814" cy="18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2CE7A-C2ED-40E8-800F-5ED8125A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34" y="1232210"/>
            <a:ext cx="4016535" cy="2378075"/>
          </a:xfrm>
        </p:spPr>
        <p:txBody>
          <a:bodyPr>
            <a:normAutofit/>
          </a:bodyPr>
          <a:lstStyle/>
          <a:p>
            <a:r>
              <a:rPr lang="es-CL" sz="11500" dirty="0">
                <a:latin typeface="Ligada 2.1 (Adrian M. C.)" panose="02000000000000000000" pitchFamily="50" charset="0"/>
                <a:cs typeface="Leelawadee UI" panose="020B0502040204020203" pitchFamily="34" charset="-34"/>
              </a:rPr>
              <a:t>limón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67FB21-372F-405F-8784-A18933CDE153}"/>
              </a:ext>
            </a:extLst>
          </p:cNvPr>
          <p:cNvSpPr/>
          <p:nvPr/>
        </p:nvSpPr>
        <p:spPr>
          <a:xfrm>
            <a:off x="1036720" y="4267199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8519AA2-1E6B-448D-8AF7-F1E4A5B19A42}"/>
              </a:ext>
            </a:extLst>
          </p:cNvPr>
          <p:cNvSpPr/>
          <p:nvPr/>
        </p:nvSpPr>
        <p:spPr>
          <a:xfrm>
            <a:off x="2923676" y="4268195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i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EF7144-0488-4714-A748-CF59020ED096}"/>
              </a:ext>
            </a:extLst>
          </p:cNvPr>
          <p:cNvSpPr/>
          <p:nvPr/>
        </p:nvSpPr>
        <p:spPr>
          <a:xfrm>
            <a:off x="4810632" y="4267198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m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D18F69C-2433-414D-BDCB-0A621D3D837E}"/>
              </a:ext>
            </a:extLst>
          </p:cNvPr>
          <p:cNvSpPr/>
          <p:nvPr/>
        </p:nvSpPr>
        <p:spPr>
          <a:xfrm>
            <a:off x="6719646" y="4267198"/>
            <a:ext cx="1660358" cy="1632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 err="1">
                <a:solidFill>
                  <a:schemeClr val="tx1"/>
                </a:solidFill>
                <a:latin typeface="Ligada 2.1 (Adrian M. C.)" panose="02000000000000000000" pitchFamily="50" charset="0"/>
              </a:rPr>
              <a:t>ó</a:t>
            </a:r>
            <a:endParaRPr lang="es-CL" sz="8000" dirty="0">
              <a:solidFill>
                <a:schemeClr val="tx1"/>
              </a:solidFill>
              <a:latin typeface="Ligada 2.1 (Adrian M. C.)" panose="02000000000000000000" pitchFamily="50" charset="0"/>
            </a:endParaRPr>
          </a:p>
        </p:txBody>
      </p:sp>
      <p:pic>
        <p:nvPicPr>
          <p:cNvPr id="10" name="Picture 2" descr="Resultado de imagen para limon">
            <a:extLst>
              <a:ext uri="{FF2B5EF4-FFF2-40B4-BE49-F238E27FC236}">
                <a16:creationId xmlns:a16="http://schemas.microsoft.com/office/drawing/2014/main" id="{302B2A61-BCFE-4555-A0AF-585C2EA9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14" y="783769"/>
            <a:ext cx="4457189" cy="297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AD9741B-CA7B-40AF-9A55-3BF535521492}"/>
              </a:ext>
            </a:extLst>
          </p:cNvPr>
          <p:cNvSpPr/>
          <p:nvPr/>
        </p:nvSpPr>
        <p:spPr>
          <a:xfrm>
            <a:off x="8594558" y="4293268"/>
            <a:ext cx="1660358" cy="1632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n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31F8E8D-E08B-4D10-B823-EEE428A26AB2}"/>
              </a:ext>
            </a:extLst>
          </p:cNvPr>
          <p:cNvSpPr/>
          <p:nvPr/>
        </p:nvSpPr>
        <p:spPr>
          <a:xfrm>
            <a:off x="659120" y="4165619"/>
            <a:ext cx="2405545" cy="1887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673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florero">
            <a:extLst>
              <a:ext uri="{FF2B5EF4-FFF2-40B4-BE49-F238E27FC236}">
                <a16:creationId xmlns:a16="http://schemas.microsoft.com/office/drawing/2014/main" id="{69A4C28D-43CD-42A4-85A9-9103AF75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16" y="4011482"/>
            <a:ext cx="2578141" cy="25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E70B04-A7B3-4CAD-AD7F-9A1E7AA9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251" y="3517663"/>
            <a:ext cx="3993497" cy="982147"/>
          </a:xfrm>
        </p:spPr>
        <p:txBody>
          <a:bodyPr>
            <a:noAutofit/>
          </a:bodyPr>
          <a:lstStyle/>
          <a:p>
            <a:r>
              <a:rPr lang="es-CL" sz="10000" dirty="0">
                <a:latin typeface="Ligada 2.1 (Adrian M. C.)" panose="02000000000000000000" pitchFamily="50" charset="0"/>
              </a:rPr>
              <a:t>D </a:t>
            </a:r>
            <a:r>
              <a:rPr lang="es-CL" sz="10000" dirty="0" err="1">
                <a:latin typeface="Ligada 2.1 (Adrian M. C.)" panose="02000000000000000000" pitchFamily="50" charset="0"/>
              </a:rPr>
              <a:t>d</a:t>
            </a:r>
            <a:endParaRPr lang="es-CL" sz="10000" dirty="0">
              <a:latin typeface="Ligada 2.1 (Adrian M. C.)" panose="02000000000000000000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E4A83C-FB2A-4892-9013-03AE60B32BE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¿Cuál de estas palabras tiene el sonido …?</a:t>
            </a:r>
            <a:endParaRPr lang="es-CL" dirty="0"/>
          </a:p>
        </p:txBody>
      </p:sp>
      <p:pic>
        <p:nvPicPr>
          <p:cNvPr id="1026" name="Picture 2" descr="Resultado de imagen para domino">
            <a:extLst>
              <a:ext uri="{FF2B5EF4-FFF2-40B4-BE49-F238E27FC236}">
                <a16:creationId xmlns:a16="http://schemas.microsoft.com/office/drawing/2014/main" id="{DC356FE7-E39D-470B-8226-82CC55A4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948"/>
            <a:ext cx="2204536" cy="22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>
            <a:extLst>
              <a:ext uri="{FF2B5EF4-FFF2-40B4-BE49-F238E27FC236}">
                <a16:creationId xmlns:a16="http://schemas.microsoft.com/office/drawing/2014/main" id="{E039672E-5D9A-4F61-9447-9FBE22F8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97" y="1635633"/>
            <a:ext cx="2373103" cy="23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ama">
            <a:extLst>
              <a:ext uri="{FF2B5EF4-FFF2-40B4-BE49-F238E27FC236}">
                <a16:creationId xmlns:a16="http://schemas.microsoft.com/office/drawing/2014/main" id="{8F87AD4C-3466-45BA-880B-19689173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16737" r="5574" b="10210"/>
          <a:stretch/>
        </p:blipFill>
        <p:spPr bwMode="auto">
          <a:xfrm>
            <a:off x="5956620" y="4219170"/>
            <a:ext cx="3627912" cy="2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4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2CE7A-C2ED-40E8-800F-5ED8125A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793" y="1362657"/>
            <a:ext cx="5795209" cy="2367133"/>
          </a:xfrm>
        </p:spPr>
        <p:txBody>
          <a:bodyPr>
            <a:normAutofit/>
          </a:bodyPr>
          <a:lstStyle/>
          <a:p>
            <a:r>
              <a:rPr lang="es-CL" sz="11500" dirty="0">
                <a:latin typeface="Ligada 2.1 (Adrian M. C.)" panose="02000000000000000000" pitchFamily="50" charset="0"/>
                <a:cs typeface="Leelawadee UI" panose="020B0502040204020203" pitchFamily="34" charset="-34"/>
              </a:rPr>
              <a:t>dominó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67FB21-372F-405F-8784-A18933CDE153}"/>
              </a:ext>
            </a:extLst>
          </p:cNvPr>
          <p:cNvSpPr/>
          <p:nvPr/>
        </p:nvSpPr>
        <p:spPr>
          <a:xfrm>
            <a:off x="204520" y="4708352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d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8519AA2-1E6B-448D-8AF7-F1E4A5B19A42}"/>
              </a:ext>
            </a:extLst>
          </p:cNvPr>
          <p:cNvSpPr/>
          <p:nvPr/>
        </p:nvSpPr>
        <p:spPr>
          <a:xfrm>
            <a:off x="2163667" y="4760493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EF7144-0488-4714-A748-CF59020ED096}"/>
              </a:ext>
            </a:extLst>
          </p:cNvPr>
          <p:cNvSpPr/>
          <p:nvPr/>
        </p:nvSpPr>
        <p:spPr>
          <a:xfrm>
            <a:off x="8331891" y="4708351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D18F69C-2433-414D-BDCB-0A621D3D837E}"/>
              </a:ext>
            </a:extLst>
          </p:cNvPr>
          <p:cNvSpPr/>
          <p:nvPr/>
        </p:nvSpPr>
        <p:spPr>
          <a:xfrm>
            <a:off x="10295077" y="4786562"/>
            <a:ext cx="1660358" cy="1632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ó</a:t>
            </a:r>
          </a:p>
        </p:txBody>
      </p:sp>
      <p:pic>
        <p:nvPicPr>
          <p:cNvPr id="10" name="Picture 2" descr="Resultado de imagen para domino">
            <a:extLst>
              <a:ext uri="{FF2B5EF4-FFF2-40B4-BE49-F238E27FC236}">
                <a16:creationId xmlns:a16="http://schemas.microsoft.com/office/drawing/2014/main" id="{7DCB06E7-738F-455A-A79C-D55FC6EC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98" y="874295"/>
            <a:ext cx="3017916" cy="301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AD687D1D-4E7F-46D9-A7A9-4A30DDC14F66}"/>
              </a:ext>
            </a:extLst>
          </p:cNvPr>
          <p:cNvSpPr/>
          <p:nvPr/>
        </p:nvSpPr>
        <p:spPr>
          <a:xfrm>
            <a:off x="6268467" y="4712359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i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DC141D4-5B18-418E-A725-A1B359F3A903}"/>
              </a:ext>
            </a:extLst>
          </p:cNvPr>
          <p:cNvSpPr/>
          <p:nvPr/>
        </p:nvSpPr>
        <p:spPr>
          <a:xfrm>
            <a:off x="4227091" y="4760492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m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241F7EE-1E6E-4EBA-918E-46E4A81E8046}"/>
              </a:ext>
            </a:extLst>
          </p:cNvPr>
          <p:cNvSpPr/>
          <p:nvPr/>
        </p:nvSpPr>
        <p:spPr>
          <a:xfrm>
            <a:off x="12028" y="4596064"/>
            <a:ext cx="2067415" cy="18849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559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BBE2EEF7-FB8B-4A03-B613-0E13C63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6" y="286109"/>
            <a:ext cx="2221831" cy="25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774893-6245-4709-8DB1-A4A845D4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654991"/>
            <a:ext cx="8665699" cy="1216530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L" sz="5400" b="1" dirty="0">
                <a:latin typeface="Ligada 2.1 (Adrian M. C.)" panose="02000000000000000000" pitchFamily="50" charset="0"/>
              </a:rPr>
              <a:t/>
            </a:r>
            <a:br>
              <a:rPr lang="es-CL" sz="5400" b="1" dirty="0">
                <a:latin typeface="Ligada 2.1 (Adrian M. C.)" panose="02000000000000000000" pitchFamily="50" charset="0"/>
              </a:rPr>
            </a:br>
            <a:r>
              <a:rPr lang="es-CL" sz="5400" b="1" dirty="0">
                <a:latin typeface="Ligada 2.1 (Adrian M. C.)" panose="02000000000000000000" pitchFamily="50" charset="0"/>
              </a:rPr>
              <a:t>La luna sale de noche.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7AFFFBF9-4BBC-4A9A-84CF-70B2A5E271D1}"/>
              </a:ext>
            </a:extLst>
          </p:cNvPr>
          <p:cNvSpPr txBox="1">
            <a:spLocks/>
          </p:cNvSpPr>
          <p:nvPr/>
        </p:nvSpPr>
        <p:spPr>
          <a:xfrm>
            <a:off x="7150771" y="335578"/>
            <a:ext cx="1939206" cy="9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FRASE: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165FC57-A430-4F16-84ED-EA4C5F62BAF5}"/>
              </a:ext>
            </a:extLst>
          </p:cNvPr>
          <p:cNvSpPr/>
          <p:nvPr/>
        </p:nvSpPr>
        <p:spPr>
          <a:xfrm>
            <a:off x="794316" y="4680283"/>
            <a:ext cx="1720283" cy="15026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La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44A9661-0723-4DED-94AE-78A90A10C505}"/>
              </a:ext>
            </a:extLst>
          </p:cNvPr>
          <p:cNvSpPr/>
          <p:nvPr/>
        </p:nvSpPr>
        <p:spPr>
          <a:xfrm>
            <a:off x="3016147" y="4700334"/>
            <a:ext cx="1720283" cy="15026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luna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22387DE-6E8F-40F2-A2FD-57CE41966A8E}"/>
              </a:ext>
            </a:extLst>
          </p:cNvPr>
          <p:cNvSpPr/>
          <p:nvPr/>
        </p:nvSpPr>
        <p:spPr>
          <a:xfrm>
            <a:off x="5237978" y="4680283"/>
            <a:ext cx="1720283" cy="15026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sale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6417E8E-A28D-47F9-881C-29FE7001E83A}"/>
              </a:ext>
            </a:extLst>
          </p:cNvPr>
          <p:cNvSpPr/>
          <p:nvPr/>
        </p:nvSpPr>
        <p:spPr>
          <a:xfrm>
            <a:off x="7433625" y="4680282"/>
            <a:ext cx="1720283" cy="15026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de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78AF8E3-2BBD-4539-B2B4-60D44CE372CB}"/>
              </a:ext>
            </a:extLst>
          </p:cNvPr>
          <p:cNvSpPr/>
          <p:nvPr/>
        </p:nvSpPr>
        <p:spPr>
          <a:xfrm>
            <a:off x="9541041" y="4642845"/>
            <a:ext cx="1900990" cy="15600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noche</a:t>
            </a:r>
          </a:p>
        </p:txBody>
      </p:sp>
      <p:sp>
        <p:nvSpPr>
          <p:cNvPr id="17" name="Título 10">
            <a:extLst>
              <a:ext uri="{FF2B5EF4-FFF2-40B4-BE49-F238E27FC236}">
                <a16:creationId xmlns:a16="http://schemas.microsoft.com/office/drawing/2014/main" id="{32A2A1C8-7897-478E-B960-F3A26BA58D16}"/>
              </a:ext>
            </a:extLst>
          </p:cNvPr>
          <p:cNvSpPr txBox="1">
            <a:spLocks/>
          </p:cNvSpPr>
          <p:nvPr/>
        </p:nvSpPr>
        <p:spPr>
          <a:xfrm>
            <a:off x="7150771" y="3323432"/>
            <a:ext cx="2931692" cy="9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PALABRAS:</a:t>
            </a:r>
          </a:p>
        </p:txBody>
      </p:sp>
    </p:spTree>
    <p:extLst>
      <p:ext uri="{BB962C8B-B14F-4D97-AF65-F5344CB8AC3E}">
        <p14:creationId xmlns:p14="http://schemas.microsoft.com/office/powerpoint/2010/main" val="35669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3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BBE2EEF7-FB8B-4A03-B613-0E13C63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6" y="311479"/>
            <a:ext cx="3046189" cy="348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47E3C44-7CD5-4595-94D9-49756AE8816B}"/>
              </a:ext>
            </a:extLst>
          </p:cNvPr>
          <p:cNvSpPr txBox="1">
            <a:spLocks/>
          </p:cNvSpPr>
          <p:nvPr/>
        </p:nvSpPr>
        <p:spPr>
          <a:xfrm>
            <a:off x="4970584" y="1500998"/>
            <a:ext cx="2202180" cy="107806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b="1" dirty="0">
              <a:latin typeface="Ligada 2.1 (Adrian M. C.)" panose="02000000000000000000" pitchFamily="50" charset="0"/>
            </a:endParaRPr>
          </a:p>
          <a:p>
            <a:pPr algn="ctr"/>
            <a:r>
              <a:rPr lang="es-CL" b="1" dirty="0">
                <a:latin typeface="Ligada 2.1 (Adrian M. C.)" panose="02000000000000000000" pitchFamily="50" charset="0"/>
              </a:rPr>
              <a:t> </a:t>
            </a:r>
            <a:r>
              <a:rPr lang="es-CL" sz="4800" b="1" dirty="0">
                <a:latin typeface="Ligada 2.1 (Adrian M. C.)" panose="02000000000000000000" pitchFamily="50" charset="0"/>
              </a:rPr>
              <a:t>luna</a:t>
            </a:r>
            <a:endParaRPr lang="es-CL" b="1" dirty="0">
              <a:latin typeface="Ligada 2.1 (Adrian M. C.)" panose="02000000000000000000" pitchFamily="50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1CF031B-C798-46DF-8006-050BAE3F5E46}"/>
              </a:ext>
            </a:extLst>
          </p:cNvPr>
          <p:cNvSpPr txBox="1">
            <a:spLocks/>
          </p:cNvSpPr>
          <p:nvPr/>
        </p:nvSpPr>
        <p:spPr>
          <a:xfrm>
            <a:off x="4371535" y="4155837"/>
            <a:ext cx="1297745" cy="106539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Ligada 2.1 (Adrian M. C.)" panose="02000000000000000000" pitchFamily="50" charset="0"/>
              </a:rPr>
              <a:t> </a:t>
            </a:r>
            <a:r>
              <a:rPr lang="es-CL" b="1" dirty="0" err="1">
                <a:latin typeface="Ligada 2.1 (Adrian M. C.)" panose="02000000000000000000" pitchFamily="50" charset="0"/>
              </a:rPr>
              <a:t>lu</a:t>
            </a:r>
            <a:endParaRPr lang="es-CL" b="1" dirty="0">
              <a:latin typeface="Ligada 2.1 (Adrian M. C.)" panose="02000000000000000000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E090CE-4754-4409-BD9B-D2B900F7935D}"/>
              </a:ext>
            </a:extLst>
          </p:cNvPr>
          <p:cNvSpPr txBox="1">
            <a:spLocks/>
          </p:cNvSpPr>
          <p:nvPr/>
        </p:nvSpPr>
        <p:spPr>
          <a:xfrm>
            <a:off x="6868552" y="4170430"/>
            <a:ext cx="1297746" cy="106539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 err="1">
                <a:latin typeface="Ligada 2.1 (Adrian M. C.)" panose="02000000000000000000" pitchFamily="50" charset="0"/>
              </a:rPr>
              <a:t>na</a:t>
            </a:r>
            <a:endParaRPr lang="es-CL" b="1" dirty="0">
              <a:latin typeface="Ligada 2.1 (Adrian M. C.)" panose="02000000000000000000" pitchFamily="50" charset="0"/>
            </a:endParaRPr>
          </a:p>
        </p:txBody>
      </p:sp>
      <p:sp>
        <p:nvSpPr>
          <p:cNvPr id="13" name="Título 10">
            <a:extLst>
              <a:ext uri="{FF2B5EF4-FFF2-40B4-BE49-F238E27FC236}">
                <a16:creationId xmlns:a16="http://schemas.microsoft.com/office/drawing/2014/main" id="{85A1056D-9537-42E6-A163-48AFD8D1F4DA}"/>
              </a:ext>
            </a:extLst>
          </p:cNvPr>
          <p:cNvSpPr txBox="1">
            <a:spLocks/>
          </p:cNvSpPr>
          <p:nvPr/>
        </p:nvSpPr>
        <p:spPr>
          <a:xfrm>
            <a:off x="7170007" y="2778708"/>
            <a:ext cx="2515414" cy="9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SÍLABAS:</a:t>
            </a:r>
          </a:p>
        </p:txBody>
      </p:sp>
      <p:sp>
        <p:nvSpPr>
          <p:cNvPr id="14" name="Título 10">
            <a:extLst>
              <a:ext uri="{FF2B5EF4-FFF2-40B4-BE49-F238E27FC236}">
                <a16:creationId xmlns:a16="http://schemas.microsoft.com/office/drawing/2014/main" id="{613D1A4D-C943-4F6C-AE70-2B3850F82020}"/>
              </a:ext>
            </a:extLst>
          </p:cNvPr>
          <p:cNvSpPr txBox="1">
            <a:spLocks/>
          </p:cNvSpPr>
          <p:nvPr/>
        </p:nvSpPr>
        <p:spPr>
          <a:xfrm>
            <a:off x="7062534" y="248960"/>
            <a:ext cx="2715128" cy="9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PALABRA:</a:t>
            </a:r>
          </a:p>
        </p:txBody>
      </p:sp>
    </p:spTree>
    <p:extLst>
      <p:ext uri="{BB962C8B-B14F-4D97-AF65-F5344CB8AC3E}">
        <p14:creationId xmlns:p14="http://schemas.microsoft.com/office/powerpoint/2010/main" val="18747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BBE2EEF7-FB8B-4A03-B613-0E13C63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0" y="741029"/>
            <a:ext cx="3065181" cy="35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1CF031B-C798-46DF-8006-050BAE3F5E46}"/>
              </a:ext>
            </a:extLst>
          </p:cNvPr>
          <p:cNvSpPr txBox="1">
            <a:spLocks/>
          </p:cNvSpPr>
          <p:nvPr/>
        </p:nvSpPr>
        <p:spPr>
          <a:xfrm>
            <a:off x="4552008" y="2060784"/>
            <a:ext cx="1297745" cy="106539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Ligada 2.1 (Adrian M. C.)" panose="02000000000000000000" pitchFamily="50" charset="0"/>
              </a:rPr>
              <a:t> </a:t>
            </a:r>
            <a:r>
              <a:rPr lang="es-CL" b="1" dirty="0" err="1">
                <a:latin typeface="Ligada 2.1 (Adrian M. C.)" panose="02000000000000000000" pitchFamily="50" charset="0"/>
              </a:rPr>
              <a:t>lu</a:t>
            </a:r>
            <a:endParaRPr lang="es-CL" b="1" dirty="0">
              <a:latin typeface="Ligada 2.1 (Adrian M. C.)" panose="02000000000000000000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E090CE-4754-4409-BD9B-D2B900F7935D}"/>
              </a:ext>
            </a:extLst>
          </p:cNvPr>
          <p:cNvSpPr txBox="1">
            <a:spLocks/>
          </p:cNvSpPr>
          <p:nvPr/>
        </p:nvSpPr>
        <p:spPr>
          <a:xfrm>
            <a:off x="6219089" y="2060784"/>
            <a:ext cx="1297746" cy="106539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 err="1">
                <a:latin typeface="Ligada 2.1 (Adrian M. C.)" panose="02000000000000000000" pitchFamily="50" charset="0"/>
              </a:rPr>
              <a:t>na</a:t>
            </a:r>
            <a:endParaRPr lang="es-CL" b="1" dirty="0">
              <a:latin typeface="Ligada 2.1 (Adrian M. C.)" panose="02000000000000000000" pitchFamily="50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431A2AA-07EC-45A9-84AB-031F3EF83960}"/>
              </a:ext>
            </a:extLst>
          </p:cNvPr>
          <p:cNvSpPr txBox="1">
            <a:spLocks/>
          </p:cNvSpPr>
          <p:nvPr/>
        </p:nvSpPr>
        <p:spPr>
          <a:xfrm>
            <a:off x="2433862" y="5144334"/>
            <a:ext cx="1247334" cy="10720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>
                <a:latin typeface="Ligada 2.1 (Adrian M. C.)" panose="02000000000000000000" pitchFamily="50" charset="0"/>
              </a:rPr>
              <a:t> 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51AA265-F909-41F7-99C2-39B653A3686C}"/>
              </a:ext>
            </a:extLst>
          </p:cNvPr>
          <p:cNvSpPr txBox="1">
            <a:spLocks/>
          </p:cNvSpPr>
          <p:nvPr/>
        </p:nvSpPr>
        <p:spPr>
          <a:xfrm>
            <a:off x="4634871" y="5144333"/>
            <a:ext cx="1247334" cy="10720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Ligada 2.1 (Adrian M. C.)" panose="02000000000000000000" pitchFamily="50" charset="0"/>
              </a:rPr>
              <a:t> u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31054D5-710C-4667-B1FF-2F0D7882190A}"/>
              </a:ext>
            </a:extLst>
          </p:cNvPr>
          <p:cNvSpPr txBox="1">
            <a:spLocks/>
          </p:cNvSpPr>
          <p:nvPr/>
        </p:nvSpPr>
        <p:spPr>
          <a:xfrm>
            <a:off x="6835880" y="5181908"/>
            <a:ext cx="1247334" cy="10720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Ligada 2.1 (Adrian M. C.)" panose="02000000000000000000" pitchFamily="50" charset="0"/>
              </a:rPr>
              <a:t> 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C81DFED-EABE-4735-AAED-B3FD68887D87}"/>
              </a:ext>
            </a:extLst>
          </p:cNvPr>
          <p:cNvSpPr txBox="1">
            <a:spLocks/>
          </p:cNvSpPr>
          <p:nvPr/>
        </p:nvSpPr>
        <p:spPr>
          <a:xfrm>
            <a:off x="9036889" y="5181907"/>
            <a:ext cx="1247334" cy="10720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Ligada 2.1 (Adrian M. C.)" panose="02000000000000000000" pitchFamily="50" charset="0"/>
              </a:rPr>
              <a:t> a</a:t>
            </a:r>
          </a:p>
        </p:txBody>
      </p:sp>
      <p:sp>
        <p:nvSpPr>
          <p:cNvPr id="13" name="Título 10">
            <a:extLst>
              <a:ext uri="{FF2B5EF4-FFF2-40B4-BE49-F238E27FC236}">
                <a16:creationId xmlns:a16="http://schemas.microsoft.com/office/drawing/2014/main" id="{79BC86F2-75FA-4168-9D09-CB230A562AED}"/>
              </a:ext>
            </a:extLst>
          </p:cNvPr>
          <p:cNvSpPr txBox="1">
            <a:spLocks/>
          </p:cNvSpPr>
          <p:nvPr/>
        </p:nvSpPr>
        <p:spPr>
          <a:xfrm>
            <a:off x="7073754" y="516771"/>
            <a:ext cx="2504554" cy="9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SÍLABAS:</a:t>
            </a:r>
          </a:p>
        </p:txBody>
      </p:sp>
      <p:sp>
        <p:nvSpPr>
          <p:cNvPr id="14" name="Título 10">
            <a:extLst>
              <a:ext uri="{FF2B5EF4-FFF2-40B4-BE49-F238E27FC236}">
                <a16:creationId xmlns:a16="http://schemas.microsoft.com/office/drawing/2014/main" id="{A21C3822-E947-40A9-B53C-0AF82BCC0F02}"/>
              </a:ext>
            </a:extLst>
          </p:cNvPr>
          <p:cNvSpPr txBox="1">
            <a:spLocks/>
          </p:cNvSpPr>
          <p:nvPr/>
        </p:nvSpPr>
        <p:spPr>
          <a:xfrm>
            <a:off x="7172764" y="3791736"/>
            <a:ext cx="2405544" cy="998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FONEMA: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09DFF4C-1C34-46B4-AE5D-4866D641C2EC}"/>
              </a:ext>
            </a:extLst>
          </p:cNvPr>
          <p:cNvSpPr/>
          <p:nvPr/>
        </p:nvSpPr>
        <p:spPr>
          <a:xfrm>
            <a:off x="1993835" y="4637533"/>
            <a:ext cx="2405545" cy="1887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94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EBDD-0B9D-42AE-A17D-485E7015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¿Cuál de estas palabras tiene el sonido …?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F955701-DF66-4DDF-BC75-8068B027F718}"/>
              </a:ext>
            </a:extLst>
          </p:cNvPr>
          <p:cNvSpPr txBox="1">
            <a:spLocks/>
          </p:cNvSpPr>
          <p:nvPr/>
        </p:nvSpPr>
        <p:spPr>
          <a:xfrm>
            <a:off x="3918286" y="1981359"/>
            <a:ext cx="3187381" cy="171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300" dirty="0">
                <a:latin typeface="Ligada 2.1 (Adrian M. C.)" panose="02000000000000000000" pitchFamily="50" charset="0"/>
              </a:rPr>
              <a:t>P </a:t>
            </a:r>
            <a:r>
              <a:rPr lang="es-CL" sz="10300" dirty="0" err="1">
                <a:latin typeface="Ligada 2.1 (Adrian M. C.)" panose="02000000000000000000" pitchFamily="50" charset="0"/>
              </a:rPr>
              <a:t>p</a:t>
            </a:r>
            <a:endParaRPr lang="es-CL" sz="10300" dirty="0">
              <a:latin typeface="Ligada 2.1 (Adrian M. C.)" panose="02000000000000000000" pitchFamily="50" charset="0"/>
            </a:endParaRPr>
          </a:p>
        </p:txBody>
      </p:sp>
      <p:pic>
        <p:nvPicPr>
          <p:cNvPr id="1028" name="Picture 4" descr="Resultado de imagen para bota">
            <a:extLst>
              <a:ext uri="{FF2B5EF4-FFF2-40B4-BE49-F238E27FC236}">
                <a16:creationId xmlns:a16="http://schemas.microsoft.com/office/drawing/2014/main" id="{FED5DC7E-FEDF-4812-896F-8AAC06D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212804" cy="29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brigo">
            <a:extLst>
              <a:ext uri="{FF2B5EF4-FFF2-40B4-BE49-F238E27FC236}">
                <a16:creationId xmlns:a16="http://schemas.microsoft.com/office/drawing/2014/main" id="{FBF72A95-1261-4A14-B112-C1E20639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17" y="3756219"/>
            <a:ext cx="2562114" cy="25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pala">
            <a:extLst>
              <a:ext uri="{FF2B5EF4-FFF2-40B4-BE49-F238E27FC236}">
                <a16:creationId xmlns:a16="http://schemas.microsoft.com/office/drawing/2014/main" id="{01AE9DA1-E9AA-40D3-9ADC-9E222392F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5828" r="17181" b="9187"/>
          <a:stretch/>
        </p:blipFill>
        <p:spPr bwMode="auto">
          <a:xfrm>
            <a:off x="7529287" y="1530298"/>
            <a:ext cx="2449842" cy="28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n para girasol">
            <a:extLst>
              <a:ext uri="{FF2B5EF4-FFF2-40B4-BE49-F238E27FC236}">
                <a16:creationId xmlns:a16="http://schemas.microsoft.com/office/drawing/2014/main" id="{AEF322B7-4DB7-4805-9A44-910CC806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55" y="4016291"/>
            <a:ext cx="2302042" cy="23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6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2CE7A-C2ED-40E8-800F-5ED8125A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61" y="918578"/>
            <a:ext cx="3144254" cy="2378075"/>
          </a:xfrm>
        </p:spPr>
        <p:txBody>
          <a:bodyPr>
            <a:normAutofit/>
          </a:bodyPr>
          <a:lstStyle/>
          <a:p>
            <a:r>
              <a:rPr lang="es-CL" sz="11500" dirty="0">
                <a:latin typeface="Ligada 2.1 (Adrian M. C.)" panose="02000000000000000000" pitchFamily="50" charset="0"/>
                <a:cs typeface="Leelawadee UI" panose="020B0502040204020203" pitchFamily="34" charset="-34"/>
              </a:rPr>
              <a:t>pala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67FB21-372F-405F-8784-A18933CDE153}"/>
              </a:ext>
            </a:extLst>
          </p:cNvPr>
          <p:cNvSpPr/>
          <p:nvPr/>
        </p:nvSpPr>
        <p:spPr>
          <a:xfrm>
            <a:off x="4189000" y="3557337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p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8519AA2-1E6B-448D-8AF7-F1E4A5B19A42}"/>
              </a:ext>
            </a:extLst>
          </p:cNvPr>
          <p:cNvSpPr/>
          <p:nvPr/>
        </p:nvSpPr>
        <p:spPr>
          <a:xfrm>
            <a:off x="6075956" y="3558333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EF7144-0488-4714-A748-CF59020ED096}"/>
              </a:ext>
            </a:extLst>
          </p:cNvPr>
          <p:cNvSpPr/>
          <p:nvPr/>
        </p:nvSpPr>
        <p:spPr>
          <a:xfrm>
            <a:off x="7962912" y="3557336"/>
            <a:ext cx="1660358" cy="1684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D18F69C-2433-414D-BDCB-0A621D3D837E}"/>
              </a:ext>
            </a:extLst>
          </p:cNvPr>
          <p:cNvSpPr/>
          <p:nvPr/>
        </p:nvSpPr>
        <p:spPr>
          <a:xfrm>
            <a:off x="9883954" y="3557336"/>
            <a:ext cx="1660358" cy="1632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a</a:t>
            </a:r>
          </a:p>
        </p:txBody>
      </p:sp>
      <p:pic>
        <p:nvPicPr>
          <p:cNvPr id="10" name="Picture 2" descr="Resultado de imagen para pala">
            <a:extLst>
              <a:ext uri="{FF2B5EF4-FFF2-40B4-BE49-F238E27FC236}">
                <a16:creationId xmlns:a16="http://schemas.microsoft.com/office/drawing/2014/main" id="{C8DFE8CC-705E-4C18-8C22-3FE512A6D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5828" r="17181" b="9187"/>
          <a:stretch/>
        </p:blipFill>
        <p:spPr bwMode="auto">
          <a:xfrm>
            <a:off x="686101" y="1566159"/>
            <a:ext cx="2939416" cy="339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3162812-FE73-4281-B4EA-08F68192DFB7}"/>
              </a:ext>
            </a:extLst>
          </p:cNvPr>
          <p:cNvSpPr/>
          <p:nvPr/>
        </p:nvSpPr>
        <p:spPr>
          <a:xfrm>
            <a:off x="3816406" y="3429000"/>
            <a:ext cx="2405545" cy="1887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96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70B04-A7B3-4CAD-AD7F-9A1E7AA9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894" y="2085905"/>
            <a:ext cx="4113811" cy="1559663"/>
          </a:xfrm>
        </p:spPr>
        <p:txBody>
          <a:bodyPr>
            <a:normAutofit/>
          </a:bodyPr>
          <a:lstStyle/>
          <a:p>
            <a:r>
              <a:rPr lang="es-CL" sz="10000" dirty="0">
                <a:latin typeface="Ligada 2.1 (Adrian M. C.)" panose="02000000000000000000" pitchFamily="50" charset="0"/>
              </a:rPr>
              <a:t>M </a:t>
            </a:r>
            <a:r>
              <a:rPr lang="es-CL" sz="10000" dirty="0" err="1">
                <a:latin typeface="Ligada 2.1 (Adrian M. C.)" panose="02000000000000000000" pitchFamily="50" charset="0"/>
              </a:rPr>
              <a:t>m</a:t>
            </a:r>
            <a:endParaRPr lang="es-CL" sz="10000" dirty="0">
              <a:latin typeface="Ligada 2.1 (Adrian M. C.)" panose="02000000000000000000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E4A83C-FB2A-4892-9013-03AE60B32BE5}"/>
              </a:ext>
            </a:extLst>
          </p:cNvPr>
          <p:cNvSpPr txBox="1">
            <a:spLocks/>
          </p:cNvSpPr>
          <p:nvPr/>
        </p:nvSpPr>
        <p:spPr>
          <a:xfrm>
            <a:off x="93846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¿Cuál de estas palabras tiene el sonido …?</a:t>
            </a:r>
          </a:p>
        </p:txBody>
      </p:sp>
      <p:pic>
        <p:nvPicPr>
          <p:cNvPr id="1028" name="Picture 4" descr="Resultado de imagen para palta">
            <a:extLst>
              <a:ext uri="{FF2B5EF4-FFF2-40B4-BE49-F238E27FC236}">
                <a16:creationId xmlns:a16="http://schemas.microsoft.com/office/drawing/2014/main" id="{856C5AC0-1712-4663-9D05-05469CE3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14" y="4153568"/>
            <a:ext cx="2953358" cy="22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juguete">
            <a:extLst>
              <a:ext uri="{FF2B5EF4-FFF2-40B4-BE49-F238E27FC236}">
                <a16:creationId xmlns:a16="http://schemas.microsoft.com/office/drawing/2014/main" id="{9C309BB2-5470-4D7C-BACB-C7FA552D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7" y="1750178"/>
            <a:ext cx="2403390" cy="24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globo">
            <a:extLst>
              <a:ext uri="{FF2B5EF4-FFF2-40B4-BE49-F238E27FC236}">
                <a16:creationId xmlns:a16="http://schemas.microsoft.com/office/drawing/2014/main" id="{F9D8417D-7033-479C-B4F0-E80BF697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73" y="3645568"/>
            <a:ext cx="2998536" cy="29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ono">
            <a:extLst>
              <a:ext uri="{FF2B5EF4-FFF2-40B4-BE49-F238E27FC236}">
                <a16:creationId xmlns:a16="http://schemas.microsoft.com/office/drawing/2014/main" id="{B36331FA-0784-47B5-8699-167C452C7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1" t="3139" r="21476" b="22214"/>
          <a:stretch/>
        </p:blipFill>
        <p:spPr bwMode="auto">
          <a:xfrm>
            <a:off x="8305060" y="1325563"/>
            <a:ext cx="2562728" cy="23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0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2CE7A-C2ED-40E8-800F-5ED8125A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19" y="1118937"/>
            <a:ext cx="4670676" cy="2406316"/>
          </a:xfrm>
        </p:spPr>
        <p:txBody>
          <a:bodyPr>
            <a:normAutofit/>
          </a:bodyPr>
          <a:lstStyle/>
          <a:p>
            <a:r>
              <a:rPr lang="es-CL" sz="11500" dirty="0">
                <a:latin typeface="Ligada 2.1 (Adrian M. C.)" panose="02000000000000000000" pitchFamily="50" charset="0"/>
                <a:cs typeface="Leelawadee UI" panose="020B0502040204020203" pitchFamily="34" charset="-34"/>
              </a:rPr>
              <a:t>mono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567FB21-372F-405F-8784-A18933CDE153}"/>
              </a:ext>
            </a:extLst>
          </p:cNvPr>
          <p:cNvSpPr/>
          <p:nvPr/>
        </p:nvSpPr>
        <p:spPr>
          <a:xfrm>
            <a:off x="4560450" y="4134844"/>
            <a:ext cx="1510959" cy="1616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m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8519AA2-1E6B-448D-8AF7-F1E4A5B19A42}"/>
              </a:ext>
            </a:extLst>
          </p:cNvPr>
          <p:cNvSpPr/>
          <p:nvPr/>
        </p:nvSpPr>
        <p:spPr>
          <a:xfrm>
            <a:off x="7998540" y="4134844"/>
            <a:ext cx="1510959" cy="1616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n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5B68E92-4FDE-4F60-984F-D047399B111D}"/>
              </a:ext>
            </a:extLst>
          </p:cNvPr>
          <p:cNvSpPr/>
          <p:nvPr/>
        </p:nvSpPr>
        <p:spPr>
          <a:xfrm>
            <a:off x="6279495" y="4146877"/>
            <a:ext cx="1510959" cy="1616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8CB6133-121D-4B7C-8440-D485A714C89A}"/>
              </a:ext>
            </a:extLst>
          </p:cNvPr>
          <p:cNvSpPr/>
          <p:nvPr/>
        </p:nvSpPr>
        <p:spPr>
          <a:xfrm>
            <a:off x="9717585" y="4134844"/>
            <a:ext cx="1510959" cy="1616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dirty="0">
                <a:solidFill>
                  <a:schemeClr val="tx1"/>
                </a:solidFill>
                <a:latin typeface="Ligada 2.1 (Adrian M. C.)" panose="02000000000000000000" pitchFamily="50" charset="0"/>
              </a:rPr>
              <a:t>o</a:t>
            </a:r>
          </a:p>
        </p:txBody>
      </p:sp>
      <p:pic>
        <p:nvPicPr>
          <p:cNvPr id="14" name="Picture 2" descr="Resultado de imagen para mono">
            <a:extLst>
              <a:ext uri="{FF2B5EF4-FFF2-40B4-BE49-F238E27FC236}">
                <a16:creationId xmlns:a16="http://schemas.microsoft.com/office/drawing/2014/main" id="{36337A9E-A346-47F5-8FC6-63306B7C6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1" t="3139" r="21476" b="22214"/>
          <a:stretch/>
        </p:blipFill>
        <p:spPr bwMode="auto">
          <a:xfrm>
            <a:off x="681957" y="1858192"/>
            <a:ext cx="3288464" cy="2995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BF53FDCD-9FAD-4149-AF00-66CE61BDBC4C}"/>
              </a:ext>
            </a:extLst>
          </p:cNvPr>
          <p:cNvSpPr/>
          <p:nvPr/>
        </p:nvSpPr>
        <p:spPr>
          <a:xfrm>
            <a:off x="4113156" y="3909908"/>
            <a:ext cx="2405545" cy="1887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25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70B04-A7B3-4CAD-AD7F-9A1E7AA9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714" y="2254348"/>
            <a:ext cx="3440044" cy="1716258"/>
          </a:xfrm>
        </p:spPr>
        <p:txBody>
          <a:bodyPr>
            <a:normAutofit/>
          </a:bodyPr>
          <a:lstStyle/>
          <a:p>
            <a:r>
              <a:rPr lang="es-CL" sz="10000" dirty="0">
                <a:latin typeface="Ligada 2.1 (Adrian M. C.)" panose="02000000000000000000" pitchFamily="50" charset="0"/>
              </a:rPr>
              <a:t> L </a:t>
            </a:r>
            <a:r>
              <a:rPr lang="es-CL" sz="10000" dirty="0" err="1">
                <a:latin typeface="Ligada 2.1 (Adrian M. C.)" panose="02000000000000000000" pitchFamily="50" charset="0"/>
              </a:rPr>
              <a:t>l</a:t>
            </a:r>
            <a:endParaRPr lang="es-CL" sz="10000" dirty="0">
              <a:latin typeface="Ligada 2.1 (Adrian M. C.)" panose="02000000000000000000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E4A83C-FB2A-4892-9013-03AE60B32BE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¿Cuál de estas palabras tiene el sonido …?</a:t>
            </a:r>
          </a:p>
        </p:txBody>
      </p:sp>
      <p:pic>
        <p:nvPicPr>
          <p:cNvPr id="3074" name="Picture 2" descr="Resultado de imagen para limon">
            <a:extLst>
              <a:ext uri="{FF2B5EF4-FFF2-40B4-BE49-F238E27FC236}">
                <a16:creationId xmlns:a16="http://schemas.microsoft.com/office/drawing/2014/main" id="{FCCBE570-05DD-44D6-9BC4-29FA7046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76" y="3970606"/>
            <a:ext cx="3440044" cy="22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auto">
            <a:extLst>
              <a:ext uri="{FF2B5EF4-FFF2-40B4-BE49-F238E27FC236}">
                <a16:creationId xmlns:a16="http://schemas.microsoft.com/office/drawing/2014/main" id="{2325D42E-3703-45D2-B1AF-AF37AA4E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87" y="2254348"/>
            <a:ext cx="3468432" cy="16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tomate">
            <a:extLst>
              <a:ext uri="{FF2B5EF4-FFF2-40B4-BE49-F238E27FC236}">
                <a16:creationId xmlns:a16="http://schemas.microsoft.com/office/drawing/2014/main" id="{40D939A6-5E62-43E1-99AF-CE17B5B1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73" y="3803551"/>
            <a:ext cx="2454769" cy="27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perro">
            <a:extLst>
              <a:ext uri="{FF2B5EF4-FFF2-40B4-BE49-F238E27FC236}">
                <a16:creationId xmlns:a16="http://schemas.microsoft.com/office/drawing/2014/main" id="{E431CC99-F95A-4F2F-9529-816D59AF8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8713"/>
          <a:stretch/>
        </p:blipFill>
        <p:spPr bwMode="auto">
          <a:xfrm>
            <a:off x="279476" y="1714500"/>
            <a:ext cx="3288373" cy="22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6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570</TotalTime>
  <Words>110</Words>
  <Application>Microsoft Office PowerPoint</Application>
  <PresentationFormat>Panorámica</PresentationFormat>
  <Paragraphs>58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Leelawadee UI</vt:lpstr>
      <vt:lpstr>Ligada 2.1 (Adrian M. C.)</vt:lpstr>
      <vt:lpstr>Base</vt:lpstr>
      <vt:lpstr>CONCIENCIA FONÉMICA</vt:lpstr>
      <vt:lpstr> La luna sale de noche.</vt:lpstr>
      <vt:lpstr>Presentación de PowerPoint</vt:lpstr>
      <vt:lpstr>Presentación de PowerPoint</vt:lpstr>
      <vt:lpstr>¿Cuál de estas palabras tiene el sonido …?</vt:lpstr>
      <vt:lpstr>pala</vt:lpstr>
      <vt:lpstr>M m</vt:lpstr>
      <vt:lpstr>mono</vt:lpstr>
      <vt:lpstr> L l</vt:lpstr>
      <vt:lpstr>limón</vt:lpstr>
      <vt:lpstr>D d</vt:lpstr>
      <vt:lpstr>dominó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Conciencia silábica </dc:title>
  <dc:creator>Isabel Saldias valdebenito</dc:creator>
  <cp:lastModifiedBy>Camilo Sebastián Vásquez Casanueva</cp:lastModifiedBy>
  <cp:revision>31</cp:revision>
  <dcterms:created xsi:type="dcterms:W3CDTF">2018-05-20T23:01:33Z</dcterms:created>
  <dcterms:modified xsi:type="dcterms:W3CDTF">2020-06-24T13:24:15Z</dcterms:modified>
</cp:coreProperties>
</file>