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26-4A44-8BE9-7A6C24C45C03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746277777777778"/>
                  <c:y val="0.227541736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D4-488A-A043-F57D79C4DD10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922666666666665"/>
                  <c:y val="0.227541736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9A-4E93-BEBC-47D30B6A9092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9099055555555555"/>
                  <c:y val="0.2187222916666666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56-4713-906B-57D9A1A396C0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746277777777778"/>
                  <c:y val="0.2257778472222222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02-4F03-99D7-2BFCFDD1C90B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746277777777778"/>
                  <c:y val="0.2151945138888888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vocálico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81-49DC-B2B2-72C619D059B6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134306250000000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B7F-48C6-9093-763ED81CC5AA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151945138888888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BD-43B6-8450-944A035E7A11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157388888888889"/>
                  <c:y val="0.2257778472222222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D2-4E34-8968-607B6C8E8B1E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9980999999999999"/>
                  <c:y val="0.2293056250000000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47-48D5-A098-1F761BCA030B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9099055555555555"/>
                  <c:y val="0.227541736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10-4F17-978C-8199E7F54F3B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293056250000000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02-425B-87C6-1E7303DA8723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936363888888889"/>
                  <c:y val="0.23636118055555555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71180555555555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029-46DC-B99D-2CAA1105A100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257778472222222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C9-44E4-8460-00F8818C3C4D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134306250000000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92-448C-8E43-B3373639CEE1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328334027777777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D9-427A-BC84-1976D06C7B5F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134306250000000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A2-4DE2-871A-B28222463934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151945138888888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11-49CD-83D5-0877E0166F13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9628222222222222"/>
                  <c:y val="0.227541736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66-462B-B6C9-8846B14D3040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169584027777777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vocálico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7D-40B5-8112-AFE542176DE2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134306250000000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CD-48F8-A258-72F117136A02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9099055555555555"/>
                  <c:y val="0.2169584027777777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vocálico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0E-4B10-99D3-C085CED29816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151945138888888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CB-4738-B1DC-5F453AE83E56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746277777777778"/>
                  <c:y val="0.2345972916666666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4E-4C02-9C27-5CE3469B943C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134306250000000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vocálico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FB-429E-8387-484109E089F2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746277777777778"/>
                  <c:y val="0.2028472916666666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vocálico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FE-4C80-BAE2-F527AE4DC2E9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746277777777778"/>
                  <c:y val="0.2028472916666666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18-4320-B9C1-70DC1DA8ADEC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393499999999999"/>
                  <c:y val="0.2345972916666666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BF-423F-B83A-139EAA4418E7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746277777777778"/>
                  <c:y val="0.21872229166666668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C5-4882-9A58-18CD98C9C5E1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18922666666666665"/>
                  <c:y val="0.22225006944444445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accent2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5B-49EB-B9A2-22C2DEE9B8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B-49EB-B9A2-22C2DEE9B8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5B-49EB-B9A2-22C2DEE9B82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5B-49EB-B9A2-22C2DEE9B82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B-49EB-B9A2-22C2DEE9B82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FC-480F-84AA-31B414445AD0}"/>
              </c:ext>
            </c:extLst>
          </c:dPt>
          <c:dLbls>
            <c:dLbl>
              <c:idx val="0"/>
              <c:layout>
                <c:manualLayout>
                  <c:x val="-0.21004020833333334"/>
                  <c:y val="0.2006424305555555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err="1" smtClean="0">
                        <a:solidFill>
                          <a:schemeClr val="bg1"/>
                        </a:solidFill>
                      </a:rPr>
                      <a:t>Cuántas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sílabas</a:t>
                    </a:r>
                    <a:r>
                      <a:rPr lang="en-US" sz="24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 b="1" baseline="0" dirty="0" err="1" smtClean="0">
                        <a:solidFill>
                          <a:schemeClr val="bg1"/>
                        </a:solidFill>
                      </a:rPr>
                      <a:t>tiene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64388888888884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35B-49EB-B9A2-22C2DEE9B821}"/>
                </c:ext>
              </c:extLst>
            </c:dLbl>
            <c:dLbl>
              <c:idx val="1"/>
              <c:layout>
                <c:manualLayout>
                  <c:x val="-0.13686736111111111"/>
                  <c:y val="-9.1217291666666672E-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inicial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6444444444448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B-49EB-B9A2-22C2DEE9B821}"/>
                </c:ext>
              </c:extLst>
            </c:dLbl>
            <c:dLbl>
              <c:idx val="2"/>
              <c:layout>
                <c:manualLayout>
                  <c:x val="3.8101388888888243E-3"/>
                  <c:y val="-0.13016451388888903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</a:t>
                    </a:r>
                    <a:r>
                      <a:rPr lang="es-ES" sz="2400" b="1" baseline="0" dirty="0" smtClean="0">
                        <a:solidFill>
                          <a:schemeClr val="bg1"/>
                        </a:solidFill>
                      </a:rPr>
                      <a:t> es su </a:t>
                    </a:r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sílaba final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8111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35B-49EB-B9A2-22C2DEE9B821}"/>
                </c:ext>
              </c:extLst>
            </c:dLbl>
            <c:dLbl>
              <c:idx val="3"/>
              <c:layout>
                <c:manualLayout>
                  <c:x val="0.11465277777777778"/>
                  <c:y val="-0.10364486111111111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sílaba medial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5486111111113"/>
                      <c:h val="0.16007291666666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35B-49EB-B9A2-22C2DEE9B821}"/>
                </c:ext>
              </c:extLst>
            </c:dLbl>
            <c:dLbl>
              <c:idx val="4"/>
              <c:layout>
                <c:manualLayout>
                  <c:x val="0.20333777777777778"/>
                  <c:y val="0.22577784722222222"/>
                </c:manualLayout>
              </c:layout>
              <c:tx>
                <c:rich>
                  <a:bodyPr/>
                  <a:lstStyle/>
                  <a:p>
                    <a:r>
                      <a:rPr lang="es-ES" sz="2400" b="1" dirty="0" smtClean="0">
                        <a:solidFill>
                          <a:schemeClr val="bg1"/>
                        </a:solidFill>
                      </a:rPr>
                      <a:t>Cuál es su sonido inicial consonántico</a:t>
                    </a:r>
                    <a:endParaRPr lang="es-ES" sz="24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9236111111111"/>
                      <c:h val="0.16031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35B-49EB-B9A2-22C2DEE9B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 cuantas sílabas tiene</c:v>
                </c:pt>
                <c:pt idx="1">
                  <c:v>cual es la silaba inicial</c:v>
                </c:pt>
                <c:pt idx="2">
                  <c:v>cual es la silaba final</c:v>
                </c:pt>
                <c:pt idx="3">
                  <c:v>cual es su silaba medial</c:v>
                </c:pt>
                <c:pt idx="4">
                  <c:v>cual es su sonido inicial</c:v>
                </c:pt>
                <c:pt idx="5">
                  <c:v>a que categoria semántica pertenece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B-49EB-B9A2-22C2DEE9B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9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8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3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7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5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7BFB-B1BB-484F-BC7E-EF700E1C321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C2707-63FD-4E72-8445-4102FB5FB6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6.png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6.png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6.png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6.png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6.png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7" y="-964735"/>
            <a:ext cx="11312434" cy="31481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48" y="2554942"/>
            <a:ext cx="3143249" cy="31674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768634" y="2940123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La ruleta de la conciencia fonológica 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" name="Imagen 6" descr="Resultado de imagen para perro animad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7" y="2585964"/>
            <a:ext cx="1787951" cy="157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Imagen relacionad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4" y="3783378"/>
            <a:ext cx="1875011" cy="160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Resultado de imagen para auto animad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"/>
          <a:stretch/>
        </p:blipFill>
        <p:spPr bwMode="auto">
          <a:xfrm>
            <a:off x="2140788" y="4902843"/>
            <a:ext cx="1982939" cy="1639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80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01952250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conejo anim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63" y="2449286"/>
            <a:ext cx="3203588" cy="371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" y="19378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93529" y="6323482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CONEJO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82518955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Imagen relacion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5" y="3143462"/>
            <a:ext cx="3087959" cy="285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" y="19378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76086" y="6116610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LUNA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11994249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Imagen relacionad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09" y="3225301"/>
            <a:ext cx="3468859" cy="277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14534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10783" y="6120072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CAMIÓN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19698398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Imagen relacionad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2"/>
          <a:stretch/>
        </p:blipFill>
        <p:spPr bwMode="auto">
          <a:xfrm>
            <a:off x="1972491" y="3036687"/>
            <a:ext cx="3593418" cy="3140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728959" y="6307558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CAMA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98894579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pez anim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30" y="2784673"/>
            <a:ext cx="3428093" cy="3114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27570" y="6073523"/>
            <a:ext cx="193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PESCADO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3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43724055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raton animad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28" y="2646011"/>
            <a:ext cx="3569788" cy="3494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10354" y="6233795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RATÓN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79688893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Imagen relacion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10" y="2930241"/>
            <a:ext cx="3325527" cy="3278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82805" y="6324566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SILLA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17326080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14" name="Imagen 13" descr="Resultado de imagen para telefono animad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19979"/>
          <a:stretch/>
        </p:blipFill>
        <p:spPr bwMode="auto">
          <a:xfrm>
            <a:off x="2004120" y="3071060"/>
            <a:ext cx="3449773" cy="2856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7" name="Flecha abajo 16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613855" y="6073523"/>
            <a:ext cx="214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TELÉFONO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83009444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casa animad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84" y="2871528"/>
            <a:ext cx="3657752" cy="3124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670205" y="6184241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CASA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09423872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Imagen relacion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06" y="2993124"/>
            <a:ext cx="1837450" cy="285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582546" y="5995851"/>
            <a:ext cx="234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MAMADERA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Objetivos 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6455"/>
          </a:xfrm>
        </p:spPr>
        <p:txBody>
          <a:bodyPr/>
          <a:lstStyle/>
          <a:p>
            <a:r>
              <a:rPr lang="es-ES" dirty="0" smtClean="0"/>
              <a:t>Reforzamos segmentación silábica</a:t>
            </a:r>
          </a:p>
          <a:p>
            <a:r>
              <a:rPr lang="es-ES" dirty="0" smtClean="0"/>
              <a:t>Reforzamos identificación de silaba inicial</a:t>
            </a:r>
          </a:p>
          <a:p>
            <a:r>
              <a:rPr lang="es-ES" dirty="0" smtClean="0"/>
              <a:t>Reforzamos </a:t>
            </a:r>
            <a:r>
              <a:rPr lang="es-ES" dirty="0"/>
              <a:t>identificación de </a:t>
            </a:r>
            <a:r>
              <a:rPr lang="es-ES" dirty="0" smtClean="0"/>
              <a:t>silaba final</a:t>
            </a:r>
          </a:p>
          <a:p>
            <a:r>
              <a:rPr lang="es-ES" dirty="0"/>
              <a:t>Reforzamos identificación de sílaba </a:t>
            </a:r>
            <a:r>
              <a:rPr lang="es-ES" dirty="0" smtClean="0"/>
              <a:t>medial</a:t>
            </a:r>
          </a:p>
          <a:p>
            <a:r>
              <a:rPr lang="es-ES" dirty="0" smtClean="0"/>
              <a:t>Reforzamos </a:t>
            </a:r>
            <a:r>
              <a:rPr lang="es-ES" dirty="0"/>
              <a:t>identificación de </a:t>
            </a:r>
            <a:r>
              <a:rPr lang="es-ES" dirty="0" smtClean="0"/>
              <a:t>sonido inicial consonántico y vocálico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02629590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escoba animad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2101" r="12645" b="2179"/>
          <a:stretch/>
        </p:blipFill>
        <p:spPr bwMode="auto">
          <a:xfrm>
            <a:off x="2364377" y="3071060"/>
            <a:ext cx="3148147" cy="308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110682" y="6184241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ESCOBA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064882056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Imagen relacionad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6486" r="5448" b="10074"/>
          <a:stretch/>
        </p:blipFill>
        <p:spPr bwMode="auto">
          <a:xfrm>
            <a:off x="2065323" y="3071060"/>
            <a:ext cx="3465831" cy="3069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26085" y="6206146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ZAPATO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77941168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tortuga animad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10" y="3151549"/>
            <a:ext cx="3472044" cy="3064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26782" y="6266391"/>
            <a:ext cx="194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TORTUGA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75848184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helado animado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r="5911"/>
          <a:stretch/>
        </p:blipFill>
        <p:spPr bwMode="auto">
          <a:xfrm>
            <a:off x="2163158" y="2819594"/>
            <a:ext cx="3270161" cy="3389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70470" y="6213919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HELADO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20104337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Imagen relacion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20" y="3071060"/>
            <a:ext cx="3609932" cy="3137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554052" y="6209018"/>
            <a:ext cx="221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MANZANA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64693695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gallina animad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25" y="3135086"/>
            <a:ext cx="3177284" cy="315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623058" y="6335133"/>
            <a:ext cx="184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GALLINA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03630583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Imagen relacion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55" y="3071060"/>
            <a:ext cx="3354768" cy="319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611525" y="6334780"/>
            <a:ext cx="215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MARIPOSA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48863668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muÃ±eca animad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r="8236"/>
          <a:stretch/>
        </p:blipFill>
        <p:spPr bwMode="auto">
          <a:xfrm>
            <a:off x="2147810" y="2889969"/>
            <a:ext cx="3446614" cy="3294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51733" y="6207266"/>
            <a:ext cx="19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MUÑECA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39061089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abeja animad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10" y="3133384"/>
            <a:ext cx="3563257" cy="307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70470" y="6274332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ABEJA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03416647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ventana animad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07" y="3211761"/>
            <a:ext cx="3670663" cy="2997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704012" y="6209018"/>
            <a:ext cx="192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VENTANA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22193911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perro animad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20" y="2662000"/>
            <a:ext cx="3534532" cy="304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" y="19378"/>
            <a:ext cx="4952900" cy="1378348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70472" y="5922631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PERRO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2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88442016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Imagen relacionad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18" y="2950995"/>
            <a:ext cx="3395359" cy="3123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704011" y="6210531"/>
            <a:ext cx="225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ESCALERA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10126708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bicicleta animad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78" y="3231219"/>
            <a:ext cx="3624426" cy="3148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710543" y="6379368"/>
            <a:ext cx="1981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BICICLETA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15131394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elefante animad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21" y="3390905"/>
            <a:ext cx="3497716" cy="289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-103295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696410" y="6334780"/>
            <a:ext cx="200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ELEFANTE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39" y="-350790"/>
            <a:ext cx="9849394" cy="1797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3" y="1175776"/>
            <a:ext cx="6451146" cy="45837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51" y="235475"/>
            <a:ext cx="4572000" cy="457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669" y="1310440"/>
            <a:ext cx="4572000" cy="457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05" y="1582856"/>
            <a:ext cx="4572000" cy="4572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0405">
            <a:off x="-4767262" y="3609857"/>
            <a:ext cx="9849394" cy="17975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0819">
            <a:off x="7019108" y="3349579"/>
            <a:ext cx="9849394" cy="17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4142210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14" name="Imagen 13" descr="Imagen relacionad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"/>
          <a:stretch/>
        </p:blipFill>
        <p:spPr bwMode="auto">
          <a:xfrm>
            <a:off x="2146343" y="3069771"/>
            <a:ext cx="3379246" cy="3138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" y="19378"/>
            <a:ext cx="4952900" cy="1378348"/>
          </a:xfrm>
          <a:prstGeom prst="rect">
            <a:avLst/>
          </a:prstGeom>
        </p:spPr>
      </p:pic>
      <p:sp>
        <p:nvSpPr>
          <p:cNvPr id="20" name="Flecha abajo 19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828249" y="6334780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CEPILLO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600742065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14" name="Imagen 13" descr="Imagen relacion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95" y="3286805"/>
            <a:ext cx="3627887" cy="270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" y="19378"/>
            <a:ext cx="4952900" cy="1378348"/>
          </a:xfrm>
          <a:prstGeom prst="rect">
            <a:avLst/>
          </a:prstGeom>
        </p:spPr>
      </p:pic>
      <p:sp>
        <p:nvSpPr>
          <p:cNvPr id="17" name="Flecha abajo 16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970470" y="6073523"/>
            <a:ext cx="188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NARANJA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40838015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auto animad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"/>
          <a:stretch/>
        </p:blipFill>
        <p:spPr bwMode="auto">
          <a:xfrm>
            <a:off x="2147810" y="2786664"/>
            <a:ext cx="3336564" cy="326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" y="19378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88324" y="6184241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AUTO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33882571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patinet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38" y="3398931"/>
            <a:ext cx="3426428" cy="267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" y="19378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96208" y="6184241"/>
            <a:ext cx="198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PATINETA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20358675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lim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58" y="3312425"/>
            <a:ext cx="3797831" cy="2896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" y="19378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885405" y="6274332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LIMÓN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31904937"/>
              </p:ext>
            </p:extLst>
          </p:nvPr>
        </p:nvGraphicFramePr>
        <p:xfrm>
          <a:off x="5140961" y="-103295"/>
          <a:ext cx="720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e 6"/>
          <p:cNvSpPr/>
          <p:nvPr/>
        </p:nvSpPr>
        <p:spPr>
          <a:xfrm>
            <a:off x="8200961" y="2956705"/>
            <a:ext cx="1080000" cy="10800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rma libre 9"/>
          <p:cNvSpPr/>
          <p:nvPr/>
        </p:nvSpPr>
        <p:spPr>
          <a:xfrm rot="7383202">
            <a:off x="5355771" y="522513"/>
            <a:ext cx="1580606" cy="1802674"/>
          </a:xfrm>
          <a:custGeom>
            <a:avLst/>
            <a:gdLst>
              <a:gd name="connsiteX0" fmla="*/ 0 w 1580606"/>
              <a:gd name="connsiteY0" fmla="*/ 1436914 h 1802674"/>
              <a:gd name="connsiteX1" fmla="*/ 1567543 w 1580606"/>
              <a:gd name="connsiteY1" fmla="*/ 1436914 h 1802674"/>
              <a:gd name="connsiteX2" fmla="*/ 1567543 w 1580606"/>
              <a:gd name="connsiteY2" fmla="*/ 1802674 h 1802674"/>
              <a:gd name="connsiteX3" fmla="*/ 0 w 1580606"/>
              <a:gd name="connsiteY3" fmla="*/ 1802674 h 1802674"/>
              <a:gd name="connsiteX4" fmla="*/ 790303 w 1580606"/>
              <a:gd name="connsiteY4" fmla="*/ 0 h 1802674"/>
              <a:gd name="connsiteX5" fmla="*/ 1580606 w 1580606"/>
              <a:gd name="connsiteY5" fmla="*/ 1423851 h 1802674"/>
              <a:gd name="connsiteX6" fmla="*/ 0 w 1580606"/>
              <a:gd name="connsiteY6" fmla="*/ 1423851 h 180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606" h="1802674">
                <a:moveTo>
                  <a:pt x="0" y="1436914"/>
                </a:moveTo>
                <a:lnTo>
                  <a:pt x="1567543" y="1436914"/>
                </a:lnTo>
                <a:lnTo>
                  <a:pt x="1567543" y="1802674"/>
                </a:lnTo>
                <a:lnTo>
                  <a:pt x="0" y="1802674"/>
                </a:lnTo>
                <a:close/>
                <a:moveTo>
                  <a:pt x="790303" y="0"/>
                </a:moveTo>
                <a:lnTo>
                  <a:pt x="1580606" y="1423851"/>
                </a:lnTo>
                <a:lnTo>
                  <a:pt x="0" y="1423851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botón"/>
          <p:cNvGrpSpPr/>
          <p:nvPr/>
        </p:nvGrpSpPr>
        <p:grpSpPr>
          <a:xfrm>
            <a:off x="287383" y="5394960"/>
            <a:ext cx="1201783" cy="1201783"/>
            <a:chOff x="287383" y="5394960"/>
            <a:chExt cx="1201783" cy="1201783"/>
          </a:xfrm>
        </p:grpSpPr>
        <p:sp>
          <p:nvSpPr>
            <p:cNvPr id="11" name="Elipse 10"/>
            <p:cNvSpPr/>
            <p:nvPr/>
          </p:nvSpPr>
          <p:spPr>
            <a:xfrm>
              <a:off x="287383" y="5394960"/>
              <a:ext cx="1201783" cy="1201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e 11"/>
            <p:cNvSpPr/>
            <p:nvPr/>
          </p:nvSpPr>
          <p:spPr>
            <a:xfrm>
              <a:off x="438274" y="55458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Wheel of Fortune Spin Sequence Green Scre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00" end="43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8983" y="269840"/>
            <a:ext cx="609600" cy="609600"/>
          </a:xfrm>
          <a:prstGeom prst="rect">
            <a:avLst/>
          </a:prstGeom>
        </p:spPr>
      </p:pic>
      <p:pic>
        <p:nvPicPr>
          <p:cNvPr id="9" name="Imagen 8" descr="Resultado de imagen para pelota animad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60" y="3138351"/>
            <a:ext cx="3111499" cy="290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" y="19378"/>
            <a:ext cx="4952900" cy="137834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195943" y="3592286"/>
            <a:ext cx="1436913" cy="165178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Pulsa 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aquí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53143" y="176825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Pulsa el botón y responde: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011441" y="6184241"/>
            <a:ext cx="165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adley Hand ITC" panose="03070402050302030203" pitchFamily="66" charset="0"/>
              </a:rPr>
              <a:t>PELOTA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6" grpId="0">
        <p:bldAsOne/>
      </p:bldGraphic>
      <p:bldGraphic spid="6" grpId="1">
        <p:bldAsOne/>
      </p:bldGraphic>
      <p:bldP spid="17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1023</Words>
  <Application>Microsoft Office PowerPoint</Application>
  <PresentationFormat>Panorámica</PresentationFormat>
  <Paragraphs>277</Paragraphs>
  <Slides>33</Slides>
  <Notes>0</Notes>
  <HiddenSlides>0</HiddenSlides>
  <MMClips>30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Bradley Hand ITC</vt:lpstr>
      <vt:lpstr>Calibri</vt:lpstr>
      <vt:lpstr>Calibri Light</vt:lpstr>
      <vt:lpstr>Tema de Office</vt:lpstr>
      <vt:lpstr>Presentación de PowerPoint</vt:lpstr>
      <vt:lpstr>Objetivos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KATERIN</cp:lastModifiedBy>
  <dcterms:created xsi:type="dcterms:W3CDTF">2020-04-26T04:27:13Z</dcterms:created>
  <dcterms:modified xsi:type="dcterms:W3CDTF">2020-05-07T23:33:36Z</dcterms:modified>
</cp:coreProperties>
</file>