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88" r:id="rId4"/>
    <p:sldId id="256" r:id="rId5"/>
    <p:sldId id="290" r:id="rId6"/>
    <p:sldId id="291" r:id="rId7"/>
    <p:sldId id="292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110837679633E-2"/>
          <c:y val="2.3703670343792654E-2"/>
          <c:w val="0.82984837481185425"/>
          <c:h val="0.825945170424616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26-4A44-8BE9-7A6C24C45C0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261-4DCF-AF72-A9AF5654C4B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61-4DCF-AF72-A9AF5654C4BE}"/>
              </c:ext>
            </c:extLst>
          </c:dPt>
          <c:dLbls>
            <c:dLbl>
              <c:idx val="0"/>
              <c:layout>
                <c:manualLayout>
                  <c:x val="-4.5852050946166796E-2"/>
                  <c:y val="0.2680515467814223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Lengua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26616558570735532"/>
                  <c:y val="-8.1003865847764256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Paladar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-0.12314120731956042"/>
                  <c:y val="-9.952406725465304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Uvula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-0.18139221224488214"/>
                  <c:y val="-0.18126740616653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Amigdalas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18292759786568"/>
                  <c:y val="-0.200098355144907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Labios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dLbl>
              <c:idx val="5"/>
              <c:layout>
                <c:manualLayout>
                  <c:x val="0.14208433648102736"/>
                  <c:y val="-8.89122467837545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Lengua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26-4A44-8BE9-7A6C24C45C03}"/>
                </c:ext>
              </c:extLst>
            </c:dLbl>
            <c:dLbl>
              <c:idx val="6"/>
              <c:layout>
                <c:manualLayout>
                  <c:x val="0.13213560003503544"/>
                  <c:y val="7.562827063025301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Encía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261-4DCF-AF72-A9AF5654C4BE}"/>
                </c:ext>
              </c:extLst>
            </c:dLbl>
            <c:dLbl>
              <c:idx val="7"/>
              <c:layout>
                <c:manualLayout>
                  <c:x val="0.15898884974875652"/>
                  <c:y val="0.1261366533355100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Alveolo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261-4DCF-AF72-A9AF5654C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8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  <c:pt idx="6">
                  <c:v>Encías</c:v>
                </c:pt>
                <c:pt idx="7">
                  <c:v>Dientes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110837679633E-2"/>
          <c:y val="2.3703670343792654E-2"/>
          <c:w val="0.82984837481185425"/>
          <c:h val="0.825945170424616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26-4A44-8BE9-7A6C24C45C0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261-4DCF-AF72-A9AF5654C4B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61-4DCF-AF72-A9AF5654C4BE}"/>
              </c:ext>
            </c:extLst>
          </c:dPt>
          <c:dLbls>
            <c:dLbl>
              <c:idx val="0"/>
              <c:layout>
                <c:manualLayout>
                  <c:x val="-0.16380257370554313"/>
                  <c:y val="0.15628424699305804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3.1547899605825396E-3"/>
                  <c:y val="-0.26532204100576107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0.1985500751895993"/>
                  <c:y val="0.15352843035020441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-0.18139221224488214"/>
                  <c:y val="-0.18126740616653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18292759786568"/>
                  <c:y val="-0.200098355144907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dLbl>
              <c:idx val="5"/>
              <c:layout>
                <c:manualLayout>
                  <c:x val="0.14208433648102736"/>
                  <c:y val="-8.89122467837545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26-4A44-8BE9-7A6C24C45C03}"/>
                </c:ext>
              </c:extLst>
            </c:dLbl>
            <c:dLbl>
              <c:idx val="6"/>
              <c:layout>
                <c:manualLayout>
                  <c:x val="0.13213560003503544"/>
                  <c:y val="7.562827063025301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61-4DCF-AF72-A9AF5654C4BE}"/>
                </c:ext>
              </c:extLst>
            </c:dLbl>
            <c:dLbl>
              <c:idx val="7"/>
              <c:layout>
                <c:manualLayout>
                  <c:x val="8.6252647889002665E-2"/>
                  <c:y val="0.118293379215747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61-4DCF-AF72-A9AF5654C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3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110837679633E-2"/>
          <c:y val="2.3703670343792654E-2"/>
          <c:w val="0.82984837481185425"/>
          <c:h val="0.825945170424616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26-4A44-8BE9-7A6C24C45C0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261-4DCF-AF72-A9AF5654C4B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61-4DCF-AF72-A9AF5654C4BE}"/>
              </c:ext>
            </c:extLst>
          </c:dPt>
          <c:dLbls>
            <c:dLbl>
              <c:idx val="0"/>
              <c:layout>
                <c:manualLayout>
                  <c:x val="-0.16380257370554313"/>
                  <c:y val="0.15628424699305804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3.1547899605825396E-3"/>
                  <c:y val="-0.26532204100576107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0.1985500751895993"/>
                  <c:y val="0.15352843035020441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-0.18139221224488214"/>
                  <c:y val="-0.18126740616653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18292759786568"/>
                  <c:y val="-0.200098355144907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dLbl>
              <c:idx val="5"/>
              <c:layout>
                <c:manualLayout>
                  <c:x val="0.14208433648102736"/>
                  <c:y val="-8.89122467837545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26-4A44-8BE9-7A6C24C45C03}"/>
                </c:ext>
              </c:extLst>
            </c:dLbl>
            <c:dLbl>
              <c:idx val="6"/>
              <c:layout>
                <c:manualLayout>
                  <c:x val="0.13213560003503544"/>
                  <c:y val="7.562827063025301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61-4DCF-AF72-A9AF5654C4BE}"/>
                </c:ext>
              </c:extLst>
            </c:dLbl>
            <c:dLbl>
              <c:idx val="7"/>
              <c:layout>
                <c:manualLayout>
                  <c:x val="8.6252647889002665E-2"/>
                  <c:y val="0.118293379215747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61-4DCF-AF72-A9AF5654C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3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110837679633E-2"/>
          <c:y val="2.3703670343792654E-2"/>
          <c:w val="0.82984837481185425"/>
          <c:h val="0.825945170424616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26-4A44-8BE9-7A6C24C45C0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261-4DCF-AF72-A9AF5654C4B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61-4DCF-AF72-A9AF5654C4BE}"/>
              </c:ext>
            </c:extLst>
          </c:dPt>
          <c:dLbls>
            <c:dLbl>
              <c:idx val="0"/>
              <c:layout>
                <c:manualLayout>
                  <c:x val="-0.17756347000581238"/>
                  <c:y val="2.8830236198297752E-2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0.1840122841926928"/>
                  <c:y val="2.6841768354535524E-2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0.1985500751895993"/>
                  <c:y val="0.15352843035020441"/>
                </c:manualLayout>
              </c:layout>
              <c:tx>
                <c:rich>
                  <a:bodyPr/>
                  <a:lstStyle/>
                  <a:p>
                    <a:r>
                      <a:rPr lang="en-US" sz="6600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-0.18139221224488214"/>
                  <c:y val="-0.18126740616653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18292759786568"/>
                  <c:y val="-0.200098355144907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dLbl>
              <c:idx val="5"/>
              <c:layout>
                <c:manualLayout>
                  <c:x val="0.14208433648102736"/>
                  <c:y val="-8.89122467837545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26-4A44-8BE9-7A6C24C45C03}"/>
                </c:ext>
              </c:extLst>
            </c:dLbl>
            <c:dLbl>
              <c:idx val="6"/>
              <c:layout>
                <c:manualLayout>
                  <c:x val="0.13213560003503544"/>
                  <c:y val="7.562827063025301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61-4DCF-AF72-A9AF5654C4BE}"/>
                </c:ext>
              </c:extLst>
            </c:dLbl>
            <c:dLbl>
              <c:idx val="7"/>
              <c:layout>
                <c:manualLayout>
                  <c:x val="8.6252647889002665E-2"/>
                  <c:y val="0.118293379215747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61-4DCF-AF72-A9AF5654C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2"/>
                <c:pt idx="0">
                  <c:v> cuantas sílabas tiene</c:v>
                </c:pt>
                <c:pt idx="1">
                  <c:v>cual es la silaba inicial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9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340479" y="849736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Aprendiendo el esquema bucal</a:t>
            </a:r>
            <a:endParaRPr lang="en-US" sz="54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6" y="627667"/>
            <a:ext cx="6121626" cy="5761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7946" t="23126" r="11213" b="12409"/>
          <a:stretch/>
        </p:blipFill>
        <p:spPr>
          <a:xfrm>
            <a:off x="6896342" y="3212990"/>
            <a:ext cx="4558937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OBJETIVOS 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Reconocemos la partes del esquema bucal</a:t>
            </a:r>
            <a:endParaRPr lang="en-US" dirty="0"/>
          </a:p>
          <a:p>
            <a:r>
              <a:rPr lang="es-ES" dirty="0" smtClean="0"/>
              <a:t>Identificamos las partes del esquema bucal por su nombre y ubicación </a:t>
            </a:r>
          </a:p>
          <a:p>
            <a:endParaRPr lang="es-ES" dirty="0"/>
          </a:p>
          <a:p>
            <a:r>
              <a:rPr lang="es-ES" dirty="0" smtClean="0"/>
              <a:t>Fomentamos atención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64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5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91" y="485934"/>
            <a:ext cx="4867421" cy="60491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4291" y="269840"/>
            <a:ext cx="460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APRENDAMOS……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573194" y="1688123"/>
            <a:ext cx="20116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941342" y="1350498"/>
            <a:ext cx="1716258" cy="618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LABIOS</a:t>
            </a:r>
            <a:endParaRPr lang="en-US" b="1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3439551" y="3627120"/>
            <a:ext cx="3439550" cy="1815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0" name="Rectángulo 9"/>
          <p:cNvSpPr/>
          <p:nvPr/>
        </p:nvSpPr>
        <p:spPr>
          <a:xfrm>
            <a:off x="2429022" y="3388243"/>
            <a:ext cx="1716258" cy="618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UVULA</a:t>
            </a:r>
            <a:endParaRPr lang="en-US" b="1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316437" y="4706790"/>
            <a:ext cx="2011680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sp>
        <p:nvSpPr>
          <p:cNvPr id="12" name="Rectángulo 11"/>
          <p:cNvSpPr/>
          <p:nvPr/>
        </p:nvSpPr>
        <p:spPr>
          <a:xfrm>
            <a:off x="2684585" y="4369165"/>
            <a:ext cx="1716258" cy="6189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LENGUA</a:t>
            </a:r>
            <a:endParaRPr lang="en-US" b="1" dirty="0"/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8257735" y="1350498"/>
            <a:ext cx="942536" cy="97067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9087730" y="932962"/>
            <a:ext cx="1716258" cy="61897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ENCÍAS</a:t>
            </a:r>
            <a:endParaRPr lang="en-US" b="1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6766559" y="924068"/>
            <a:ext cx="0" cy="152810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908430" y="380793"/>
            <a:ext cx="1716258" cy="61897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DIENTES</a:t>
            </a:r>
            <a:endParaRPr lang="en-US" b="1" dirty="0"/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6879102" y="2826908"/>
            <a:ext cx="2912012" cy="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9399563" y="2429215"/>
            <a:ext cx="1716258" cy="61897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PALADAR</a:t>
            </a:r>
            <a:endParaRPr lang="en-US" b="1" dirty="0"/>
          </a:p>
        </p:txBody>
      </p:sp>
      <p:cxnSp>
        <p:nvCxnSpPr>
          <p:cNvPr id="30" name="Conector recto de flecha 29"/>
          <p:cNvCxnSpPr/>
          <p:nvPr/>
        </p:nvCxnSpPr>
        <p:spPr>
          <a:xfrm flipH="1" flipV="1">
            <a:off x="8118230" y="3814518"/>
            <a:ext cx="1672884" cy="5546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9612923" y="4059675"/>
            <a:ext cx="1716258" cy="618979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AMIGDALAS</a:t>
            </a:r>
            <a:endParaRPr lang="en-US" b="1" dirty="0"/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3742006" y="2664356"/>
            <a:ext cx="3024553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2110154" y="2326731"/>
            <a:ext cx="1716258" cy="6189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ALVEOLO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95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  <p:bldP spid="21" grpId="0" animBg="1"/>
      <p:bldP spid="29" grpId="0" animBg="1"/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399659"/>
              </p:ext>
            </p:extLst>
          </p:nvPr>
        </p:nvGraphicFramePr>
        <p:xfrm>
          <a:off x="5322361" y="403412"/>
          <a:ext cx="6460335" cy="64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rma libre 9"/>
          <p:cNvSpPr/>
          <p:nvPr/>
        </p:nvSpPr>
        <p:spPr>
          <a:xfrm rot="7383202">
            <a:off x="6005496" y="627451"/>
            <a:ext cx="1339622" cy="1484322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10909493" y="5432114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10722720" y="3704887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aquí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2435" y="412310"/>
            <a:ext cx="5103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Bahnschrift SemiBold Condensed" panose="020B0502040204020203" pitchFamily="34" charset="0"/>
              </a:rPr>
              <a:t>Gira la ruleta y ubica en el dibujo la parte del esquema bucal que te sale</a:t>
            </a:r>
            <a:endParaRPr lang="en-US" sz="3200" b="1" dirty="0">
              <a:latin typeface="Bahnschrift SemiBold Condensed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55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5" y="923126"/>
            <a:ext cx="4037892" cy="57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62270777"/>
              </p:ext>
            </p:extLst>
          </p:nvPr>
        </p:nvGraphicFramePr>
        <p:xfrm>
          <a:off x="5228458" y="379616"/>
          <a:ext cx="6460335" cy="64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rma libre 9"/>
          <p:cNvSpPr/>
          <p:nvPr/>
        </p:nvSpPr>
        <p:spPr>
          <a:xfrm rot="7383202">
            <a:off x="6005496" y="627451"/>
            <a:ext cx="1339622" cy="1484322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10909493" y="5432114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10722720" y="3704887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aquí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1035" y="464038"/>
            <a:ext cx="5434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ahnschrift SemiBold SemiConden" panose="020B0502040204020203" pitchFamily="34" charset="0"/>
              </a:rPr>
              <a:t>Gira la ruleta y DIME A QUE PARTE DEL ESQUEMA BUCAL CORRESPONDE</a:t>
            </a:r>
            <a:endParaRPr lang="en-US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6555" y="2098318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1</a:t>
            </a:r>
            <a:endParaRPr lang="en-U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5374" r="1956" b="6680"/>
          <a:stretch/>
        </p:blipFill>
        <p:spPr>
          <a:xfrm>
            <a:off x="1709984" y="1867581"/>
            <a:ext cx="2561280" cy="1246696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826555" y="3525998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2</a:t>
            </a:r>
            <a:endParaRPr lang="en-US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9633" r="7862" b="15715"/>
          <a:stretch/>
        </p:blipFill>
        <p:spPr>
          <a:xfrm>
            <a:off x="1709984" y="3336347"/>
            <a:ext cx="2561280" cy="1322292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826555" y="5081814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3</a:t>
            </a:r>
            <a:endParaRPr lang="en-US" sz="28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9524" r="7080" b="4762"/>
          <a:stretch/>
        </p:blipFill>
        <p:spPr>
          <a:xfrm>
            <a:off x="1709984" y="4996239"/>
            <a:ext cx="2561280" cy="14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5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80396364"/>
              </p:ext>
            </p:extLst>
          </p:nvPr>
        </p:nvGraphicFramePr>
        <p:xfrm>
          <a:off x="5228458" y="379616"/>
          <a:ext cx="6460335" cy="64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rma libre 9"/>
          <p:cNvSpPr/>
          <p:nvPr/>
        </p:nvSpPr>
        <p:spPr>
          <a:xfrm rot="7383202">
            <a:off x="6005496" y="627451"/>
            <a:ext cx="1339622" cy="1484322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10909493" y="5432114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10722720" y="3704887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aquí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1035" y="464038"/>
            <a:ext cx="5434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ahnschrift SemiBold SemiConden" panose="020B0502040204020203" pitchFamily="34" charset="0"/>
              </a:rPr>
              <a:t>Gira la ruleta y DIME A QUE PARTE DEL ESQUEMA BUCAL CORRESPONDE</a:t>
            </a:r>
            <a:endParaRPr lang="en-US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6555" y="2098318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4</a:t>
            </a:r>
            <a:endParaRPr lang="en-US" sz="2800" b="1" dirty="0"/>
          </a:p>
        </p:txBody>
      </p:sp>
      <p:sp>
        <p:nvSpPr>
          <p:cNvPr id="14" name="Elipse 13"/>
          <p:cNvSpPr/>
          <p:nvPr/>
        </p:nvSpPr>
        <p:spPr>
          <a:xfrm>
            <a:off x="826555" y="3525998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5</a:t>
            </a:r>
            <a:endParaRPr lang="en-US" sz="2800" b="1" dirty="0"/>
          </a:p>
        </p:txBody>
      </p:sp>
      <p:sp>
        <p:nvSpPr>
          <p:cNvPr id="15" name="Elipse 14"/>
          <p:cNvSpPr/>
          <p:nvPr/>
        </p:nvSpPr>
        <p:spPr>
          <a:xfrm>
            <a:off x="826555" y="5081814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6</a:t>
            </a:r>
            <a:endParaRPr lang="en-U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3394" r="7731" b="1"/>
          <a:stretch/>
        </p:blipFill>
        <p:spPr>
          <a:xfrm>
            <a:off x="1705123" y="1804985"/>
            <a:ext cx="2827687" cy="1444994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 flipH="1">
            <a:off x="3265715" y="2305441"/>
            <a:ext cx="1123405" cy="137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3394" r="7731" b="1"/>
          <a:stretch/>
        </p:blipFill>
        <p:spPr>
          <a:xfrm>
            <a:off x="1705122" y="3414806"/>
            <a:ext cx="2827687" cy="1444994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 flipH="1">
            <a:off x="3080703" y="4137303"/>
            <a:ext cx="524646" cy="3397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3394" r="7731" b="1"/>
          <a:stretch/>
        </p:blipFill>
        <p:spPr>
          <a:xfrm>
            <a:off x="1705121" y="5030506"/>
            <a:ext cx="2827687" cy="1444994"/>
          </a:xfrm>
          <a:prstGeom prst="rect">
            <a:avLst/>
          </a:prstGeom>
        </p:spPr>
      </p:pic>
      <p:cxnSp>
        <p:nvCxnSpPr>
          <p:cNvPr id="27" name="Conector recto de flecha 26"/>
          <p:cNvCxnSpPr/>
          <p:nvPr/>
        </p:nvCxnSpPr>
        <p:spPr>
          <a:xfrm flipH="1">
            <a:off x="3716428" y="6033005"/>
            <a:ext cx="524646" cy="3397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5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92717006"/>
              </p:ext>
            </p:extLst>
          </p:nvPr>
        </p:nvGraphicFramePr>
        <p:xfrm>
          <a:off x="5228458" y="379616"/>
          <a:ext cx="6460335" cy="64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rma libre 9"/>
          <p:cNvSpPr/>
          <p:nvPr/>
        </p:nvSpPr>
        <p:spPr>
          <a:xfrm rot="8105197">
            <a:off x="6166374" y="493879"/>
            <a:ext cx="1339622" cy="1484322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10909493" y="5432114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10722720" y="3704887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aquí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1035" y="464038"/>
            <a:ext cx="5434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ahnschrift SemiBold SemiConden" panose="020B0502040204020203" pitchFamily="34" charset="0"/>
              </a:rPr>
              <a:t>Gira la ruleta y DIME A QUE PARTE DEL ESQUEMA BUCAL CORRESPONDE</a:t>
            </a:r>
            <a:endParaRPr lang="en-US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6555" y="2098318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7</a:t>
            </a:r>
            <a:endParaRPr lang="en-US" sz="2800" b="1" dirty="0"/>
          </a:p>
        </p:txBody>
      </p:sp>
      <p:sp>
        <p:nvSpPr>
          <p:cNvPr id="14" name="Elipse 13"/>
          <p:cNvSpPr/>
          <p:nvPr/>
        </p:nvSpPr>
        <p:spPr>
          <a:xfrm>
            <a:off x="826554" y="4145423"/>
            <a:ext cx="783771" cy="77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8</a:t>
            </a:r>
            <a:endParaRPr lang="en-U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4955" r="13157" b="15532"/>
          <a:stretch/>
        </p:blipFill>
        <p:spPr>
          <a:xfrm>
            <a:off x="1869021" y="1985554"/>
            <a:ext cx="2936954" cy="1540444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>
            <a:off x="2894746" y="2143875"/>
            <a:ext cx="524646" cy="3397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3394" r="7731" b="1"/>
          <a:stretch/>
        </p:blipFill>
        <p:spPr>
          <a:xfrm>
            <a:off x="1869021" y="4093407"/>
            <a:ext cx="2936954" cy="1444994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 flipH="1" flipV="1">
            <a:off x="3337498" y="4530777"/>
            <a:ext cx="525591" cy="2132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39" y="-350790"/>
            <a:ext cx="9849394" cy="1797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3" y="1175776"/>
            <a:ext cx="6451146" cy="4583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51" y="235475"/>
            <a:ext cx="4572000" cy="457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69" y="1310440"/>
            <a:ext cx="4572000" cy="457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05" y="1582856"/>
            <a:ext cx="4572000" cy="457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0405">
            <a:off x="-4767262" y="3609857"/>
            <a:ext cx="9849394" cy="1797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0819">
            <a:off x="7019108" y="3349579"/>
            <a:ext cx="9849394" cy="17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134</Words>
  <Application>Microsoft Office PowerPoint</Application>
  <PresentationFormat>Panorámica</PresentationFormat>
  <Paragraphs>67</Paragraphs>
  <Slides>8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Bahnschrift SemiBold Condensed</vt:lpstr>
      <vt:lpstr>Bahnschrift SemiBold SemiConden</vt:lpstr>
      <vt:lpstr>Bradley Hand ITC</vt:lpstr>
      <vt:lpstr>Calibri</vt:lpstr>
      <vt:lpstr>Calibri Light</vt:lpstr>
      <vt:lpstr>Tema de Office</vt:lpstr>
      <vt:lpstr>Presentación de PowerPoint</vt:lpstr>
      <vt:lpstr>OBJETIVOS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KATERIN</dc:creator>
  <cp:lastModifiedBy>KATERIN</cp:lastModifiedBy>
  <cp:revision>32</cp:revision>
  <dcterms:created xsi:type="dcterms:W3CDTF">2020-04-26T04:27:13Z</dcterms:created>
  <dcterms:modified xsi:type="dcterms:W3CDTF">2020-05-07T23:38:52Z</dcterms:modified>
</cp:coreProperties>
</file>