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4" r:id="rId2"/>
    <p:sldId id="278" r:id="rId3"/>
    <p:sldId id="277" r:id="rId4"/>
    <p:sldId id="256" r:id="rId5"/>
    <p:sldId id="280" r:id="rId6"/>
    <p:sldId id="257" r:id="rId7"/>
    <p:sldId id="281" r:id="rId8"/>
    <p:sldId id="266" r:id="rId9"/>
    <p:sldId id="282" r:id="rId10"/>
    <p:sldId id="258" r:id="rId11"/>
    <p:sldId id="283" r:id="rId12"/>
    <p:sldId id="267" r:id="rId13"/>
    <p:sldId id="284" r:id="rId14"/>
    <p:sldId id="259" r:id="rId15"/>
    <p:sldId id="285" r:id="rId16"/>
    <p:sldId id="268" r:id="rId17"/>
    <p:sldId id="286" r:id="rId18"/>
    <p:sldId id="260" r:id="rId19"/>
    <p:sldId id="287" r:id="rId20"/>
    <p:sldId id="269" r:id="rId21"/>
    <p:sldId id="288" r:id="rId22"/>
    <p:sldId id="261" r:id="rId23"/>
    <p:sldId id="289" r:id="rId24"/>
    <p:sldId id="270" r:id="rId25"/>
    <p:sldId id="290" r:id="rId26"/>
    <p:sldId id="262" r:id="rId27"/>
    <p:sldId id="291" r:id="rId28"/>
    <p:sldId id="271" r:id="rId29"/>
    <p:sldId id="292" r:id="rId30"/>
    <p:sldId id="263" r:id="rId31"/>
    <p:sldId id="293" r:id="rId32"/>
    <p:sldId id="272" r:id="rId33"/>
    <p:sldId id="294" r:id="rId34"/>
    <p:sldId id="264" r:id="rId35"/>
    <p:sldId id="295" r:id="rId36"/>
    <p:sldId id="273" r:id="rId37"/>
    <p:sldId id="296" r:id="rId38"/>
    <p:sldId id="265" r:id="rId39"/>
    <p:sldId id="297" r:id="rId40"/>
    <p:sldId id="279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CC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2369B-2857-413F-A621-A8FB8AEB9C81}" type="datetimeFigureOut">
              <a:rPr lang="es-CL" smtClean="0"/>
              <a:t>07-05-2020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6EBB7-C924-4A57-B97D-503A6CC5E5C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9690931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3" Type="http://schemas.openxmlformats.org/officeDocument/2006/relationships/image" Target="../media/image28.png"/><Relationship Id="rId7" Type="http://schemas.openxmlformats.org/officeDocument/2006/relationships/image" Target="../media/image32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1.gif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042524" y="410833"/>
            <a:ext cx="8689976" cy="2509213"/>
          </a:xfrm>
        </p:spPr>
        <p:txBody>
          <a:bodyPr/>
          <a:lstStyle/>
          <a:p>
            <a:r>
              <a:rPr lang="es-ES" dirty="0" smtClean="0"/>
              <a:t>TALLER “FORMA PALABRAS”</a:t>
            </a:r>
            <a:br>
              <a:rPr lang="es-ES" dirty="0" smtClean="0"/>
            </a:br>
            <a:r>
              <a:rPr lang="es-ES" dirty="0" smtClean="0"/>
              <a:t>CONCIENCIA FONÉTICA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s-ES" sz="32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CONVIERTETE EN </a:t>
            </a:r>
          </a:p>
          <a:p>
            <a:r>
              <a:rPr lang="es-ES" sz="32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DETECTIVE </a:t>
            </a:r>
            <a:endParaRPr lang="en-US" sz="3200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Imagen 3" descr="Actividades culturales del Instituto Cervantes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7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679" y="3098163"/>
            <a:ext cx="2345055" cy="2947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 descr="BURBUJAS DE BRUJA: DETECTIVE DE PALABRAS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1410" y1="49590" x2="42308" y2="40164"/>
                        <a14:foregroundMark x1="32692" y1="81557" x2="39103" y2="663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125" y="2920046"/>
            <a:ext cx="2112010" cy="33039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19419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06555" y="3059971"/>
            <a:ext cx="4372792" cy="3875142"/>
          </a:xfrm>
          <a:prstGeom prst="rect">
            <a:avLst/>
          </a:prstGeom>
        </p:spPr>
      </p:pic>
      <p:sp>
        <p:nvSpPr>
          <p:cNvPr id="14" name="Estrella de 5 puntas 13"/>
          <p:cNvSpPr/>
          <p:nvPr/>
        </p:nvSpPr>
        <p:spPr>
          <a:xfrm>
            <a:off x="5035726" y="-9605"/>
            <a:ext cx="1447343" cy="1259566"/>
          </a:xfrm>
          <a:prstGeom prst="star5">
            <a:avLst/>
          </a:prstGeom>
          <a:solidFill>
            <a:srgbClr val="D1CC00">
              <a:alpha val="69804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</a:rPr>
              <a:t>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5" name="Estrella de 5 puntas 14"/>
          <p:cNvSpPr/>
          <p:nvPr/>
        </p:nvSpPr>
        <p:spPr>
          <a:xfrm>
            <a:off x="5829001" y="1437290"/>
            <a:ext cx="1447343" cy="1259566"/>
          </a:xfrm>
          <a:prstGeom prst="star5">
            <a:avLst/>
          </a:prstGeom>
          <a:solidFill>
            <a:srgbClr val="D1CC00">
              <a:alpha val="69804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</a:rPr>
              <a:t>P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Estrella de 5 puntas 16"/>
          <p:cNvSpPr/>
          <p:nvPr/>
        </p:nvSpPr>
        <p:spPr>
          <a:xfrm>
            <a:off x="5105329" y="2832971"/>
            <a:ext cx="1447343" cy="1259566"/>
          </a:xfrm>
          <a:prstGeom prst="star5">
            <a:avLst/>
          </a:prstGeom>
          <a:solidFill>
            <a:srgbClr val="D1CC00">
              <a:alpha val="69804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</a:rPr>
              <a:t>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0" name="Estrella de 5 puntas 19"/>
          <p:cNvSpPr/>
          <p:nvPr/>
        </p:nvSpPr>
        <p:spPr>
          <a:xfrm>
            <a:off x="6725733" y="195923"/>
            <a:ext cx="1447343" cy="1259566"/>
          </a:xfrm>
          <a:prstGeom prst="star5">
            <a:avLst/>
          </a:prstGeom>
          <a:solidFill>
            <a:srgbClr val="D1CC00">
              <a:alpha val="69804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</a:rPr>
              <a:t>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1" name="Estrella de 5 puntas 20"/>
          <p:cNvSpPr/>
          <p:nvPr/>
        </p:nvSpPr>
        <p:spPr>
          <a:xfrm>
            <a:off x="3913374" y="1455489"/>
            <a:ext cx="1447343" cy="1259566"/>
          </a:xfrm>
          <a:prstGeom prst="star5">
            <a:avLst/>
          </a:prstGeom>
          <a:solidFill>
            <a:srgbClr val="D1CC00">
              <a:alpha val="69804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</a:rPr>
              <a:t>O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8910281" y="698955"/>
            <a:ext cx="3194833" cy="552759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CuadroTexto 22"/>
          <p:cNvSpPr txBox="1"/>
          <p:nvPr/>
        </p:nvSpPr>
        <p:spPr>
          <a:xfrm>
            <a:off x="9224187" y="863856"/>
            <a:ext cx="2473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latin typeface="Monotype Corsiva" panose="03010101010201010101" pitchFamily="66" charset="0"/>
              </a:rPr>
              <a:t>Escribe o dibuja</a:t>
            </a:r>
            <a:endParaRPr lang="en-US" sz="2400" dirty="0">
              <a:latin typeface="Monotype Corsiva" panose="03010101010201010101" pitchFamily="66" charset="0"/>
            </a:endParaRPr>
          </a:p>
        </p:txBody>
      </p:sp>
      <p:pic>
        <p:nvPicPr>
          <p:cNvPr id="2" name="the-legend-of-zelda-chest-sound-sonido-de-cofr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12" name="Imagen 11" descr="BURBUJAS DE BRUJA: DETECTIVE DE PALABRAS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1410" y1="49590" x2="42308" y2="40164"/>
                        <a14:foregroundMark x1="32692" y1="81557" x2="39103" y2="663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87228"/>
            <a:ext cx="2112010" cy="330390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Llamada ovalada 12"/>
          <p:cNvSpPr/>
          <p:nvPr/>
        </p:nvSpPr>
        <p:spPr>
          <a:xfrm>
            <a:off x="109669" y="1387195"/>
            <a:ext cx="2551585" cy="1682568"/>
          </a:xfrm>
          <a:prstGeom prst="wedgeEllipseCallou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/>
              <a:t>Une los fonemas y descubre la palabra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10436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4" grpId="0" animBg="1"/>
      <p:bldP spid="15" grpId="0" animBg="1"/>
      <p:bldP spid="17" grpId="0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7537269" y="3566160"/>
            <a:ext cx="3553097" cy="17896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 smtClean="0">
                <a:solidFill>
                  <a:schemeClr val="accent5">
                    <a:lumMod val="50000"/>
                  </a:schemeClr>
                </a:solidFill>
              </a:rPr>
              <a:t>PERRO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834" y1="27337" x2="26837" y2="22222"/>
                        <a14:foregroundMark x1="12460" y1="21164" x2="25719" y2="15520"/>
                        <a14:foregroundMark x1="19808" y1="28571" x2="27796" y2="55203"/>
                        <a14:foregroundMark x1="12620" y1="47266" x2="24920" y2="54321"/>
                        <a14:foregroundMark x1="12620" y1="38095" x2="34984" y2="322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886" y="689473"/>
            <a:ext cx="5962650" cy="540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571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628" y="3126286"/>
            <a:ext cx="4372792" cy="3875142"/>
          </a:xfrm>
          <a:prstGeom prst="rect">
            <a:avLst/>
          </a:prstGeom>
        </p:spPr>
      </p:pic>
      <p:sp>
        <p:nvSpPr>
          <p:cNvPr id="14" name="Estrella de 5 puntas 13"/>
          <p:cNvSpPr/>
          <p:nvPr/>
        </p:nvSpPr>
        <p:spPr>
          <a:xfrm>
            <a:off x="6454002" y="47887"/>
            <a:ext cx="1447343" cy="1259566"/>
          </a:xfrm>
          <a:prstGeom prst="star5">
            <a:avLst/>
          </a:prstGeom>
          <a:solidFill>
            <a:srgbClr val="D1CC00">
              <a:alpha val="69804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</a:rPr>
              <a:t>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5" name="Estrella de 5 puntas 14"/>
          <p:cNvSpPr/>
          <p:nvPr/>
        </p:nvSpPr>
        <p:spPr>
          <a:xfrm>
            <a:off x="5609934" y="1291043"/>
            <a:ext cx="1447343" cy="1259566"/>
          </a:xfrm>
          <a:prstGeom prst="star5">
            <a:avLst/>
          </a:prstGeom>
          <a:solidFill>
            <a:srgbClr val="D1CC00">
              <a:alpha val="69804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</a:rPr>
              <a:t>O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6" name="Estrella de 5 puntas 15"/>
          <p:cNvSpPr/>
          <p:nvPr/>
        </p:nvSpPr>
        <p:spPr>
          <a:xfrm>
            <a:off x="5844563" y="3696773"/>
            <a:ext cx="1447343" cy="1259566"/>
          </a:xfrm>
          <a:prstGeom prst="star5">
            <a:avLst/>
          </a:prstGeom>
          <a:solidFill>
            <a:srgbClr val="D1CC00">
              <a:alpha val="78039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</a:rPr>
              <a:t>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Estrella de 5 puntas 16"/>
          <p:cNvSpPr/>
          <p:nvPr/>
        </p:nvSpPr>
        <p:spPr>
          <a:xfrm>
            <a:off x="4886263" y="2681531"/>
            <a:ext cx="1447343" cy="1259566"/>
          </a:xfrm>
          <a:prstGeom prst="star5">
            <a:avLst/>
          </a:prstGeom>
          <a:solidFill>
            <a:srgbClr val="D1CC00">
              <a:alpha val="69804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</a:rPr>
              <a:t>C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" name="Estrella de 5 puntas 17"/>
          <p:cNvSpPr/>
          <p:nvPr/>
        </p:nvSpPr>
        <p:spPr>
          <a:xfrm>
            <a:off x="6550846" y="2265207"/>
            <a:ext cx="1447343" cy="1259566"/>
          </a:xfrm>
          <a:prstGeom prst="star5">
            <a:avLst/>
          </a:prstGeom>
          <a:solidFill>
            <a:srgbClr val="D1CC00">
              <a:alpha val="76078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</a:rPr>
              <a:t>O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9" name="Estrella de 5 puntas 18"/>
          <p:cNvSpPr/>
          <p:nvPr/>
        </p:nvSpPr>
        <p:spPr>
          <a:xfrm>
            <a:off x="7432991" y="1253347"/>
            <a:ext cx="1447343" cy="1259566"/>
          </a:xfrm>
          <a:prstGeom prst="star5">
            <a:avLst/>
          </a:prstGeom>
          <a:solidFill>
            <a:srgbClr val="D1CC00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</a:rPr>
              <a:t>J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404948" y="886266"/>
            <a:ext cx="3288437" cy="552759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CuadroTexto 22"/>
          <p:cNvSpPr txBox="1"/>
          <p:nvPr/>
        </p:nvSpPr>
        <p:spPr>
          <a:xfrm>
            <a:off x="653143" y="1173648"/>
            <a:ext cx="2473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latin typeface="Monotype Corsiva" panose="03010101010201010101" pitchFamily="66" charset="0"/>
              </a:rPr>
              <a:t>Escribe o dibuja</a:t>
            </a:r>
            <a:endParaRPr lang="en-US" sz="2400" dirty="0">
              <a:latin typeface="Monotype Corsiva" panose="03010101010201010101" pitchFamily="66" charset="0"/>
            </a:endParaRPr>
          </a:p>
        </p:txBody>
      </p:sp>
      <p:pic>
        <p:nvPicPr>
          <p:cNvPr id="2" name="the-legend-of-zelda-chest-sound-sonido-de-cofr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13" name="Imagen 12" descr="Actividades culturales del Instituto Cervantes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7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8965" y="2151816"/>
            <a:ext cx="2345055" cy="294767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Llamada ovalada 19"/>
          <p:cNvSpPr/>
          <p:nvPr/>
        </p:nvSpPr>
        <p:spPr>
          <a:xfrm flipH="1">
            <a:off x="9218048" y="289858"/>
            <a:ext cx="2551585" cy="168256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/>
              <a:t>Une los fonemas y descubre la palabra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045298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7537269" y="3566160"/>
            <a:ext cx="3553097" cy="17896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 smtClean="0">
                <a:solidFill>
                  <a:schemeClr val="accent5">
                    <a:lumMod val="50000"/>
                  </a:schemeClr>
                </a:solidFill>
              </a:rPr>
              <a:t>CONEJO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365" y="272142"/>
            <a:ext cx="6230983" cy="623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096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06555" y="3059971"/>
            <a:ext cx="4372792" cy="3875142"/>
          </a:xfrm>
          <a:prstGeom prst="rect">
            <a:avLst/>
          </a:prstGeom>
        </p:spPr>
      </p:pic>
      <p:sp>
        <p:nvSpPr>
          <p:cNvPr id="14" name="Estrella de 5 puntas 13"/>
          <p:cNvSpPr/>
          <p:nvPr/>
        </p:nvSpPr>
        <p:spPr>
          <a:xfrm>
            <a:off x="6279347" y="69172"/>
            <a:ext cx="1447343" cy="1259566"/>
          </a:xfrm>
          <a:prstGeom prst="star5">
            <a:avLst/>
          </a:prstGeom>
          <a:solidFill>
            <a:srgbClr val="D1CC00">
              <a:alpha val="69804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</a:rPr>
              <a:t>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5" name="Estrella de 5 puntas 14"/>
          <p:cNvSpPr/>
          <p:nvPr/>
        </p:nvSpPr>
        <p:spPr>
          <a:xfrm>
            <a:off x="4964486" y="965899"/>
            <a:ext cx="1447343" cy="1259566"/>
          </a:xfrm>
          <a:prstGeom prst="star5">
            <a:avLst/>
          </a:prstGeom>
          <a:solidFill>
            <a:srgbClr val="D1CC00">
              <a:alpha val="69804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</a:rPr>
              <a:t>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6" name="Estrella de 5 puntas 15"/>
          <p:cNvSpPr/>
          <p:nvPr/>
        </p:nvSpPr>
        <p:spPr>
          <a:xfrm>
            <a:off x="5688157" y="3319734"/>
            <a:ext cx="1447343" cy="1259566"/>
          </a:xfrm>
          <a:prstGeom prst="star5">
            <a:avLst/>
          </a:prstGeom>
          <a:solidFill>
            <a:srgbClr val="D1CC00">
              <a:alpha val="78039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</a:rPr>
              <a:t>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Estrella de 5 puntas 16"/>
          <p:cNvSpPr/>
          <p:nvPr/>
        </p:nvSpPr>
        <p:spPr>
          <a:xfrm>
            <a:off x="4356549" y="2362354"/>
            <a:ext cx="1447343" cy="1259566"/>
          </a:xfrm>
          <a:prstGeom prst="star5">
            <a:avLst/>
          </a:prstGeom>
          <a:solidFill>
            <a:srgbClr val="D1CC00">
              <a:alpha val="69804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</a:rPr>
              <a:t>T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" name="Estrella de 5 puntas 17"/>
          <p:cNvSpPr/>
          <p:nvPr/>
        </p:nvSpPr>
        <p:spPr>
          <a:xfrm>
            <a:off x="6307025" y="1992334"/>
            <a:ext cx="1447343" cy="1259566"/>
          </a:xfrm>
          <a:prstGeom prst="star5">
            <a:avLst/>
          </a:prstGeom>
          <a:solidFill>
            <a:srgbClr val="D1CC00">
              <a:alpha val="76078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chemeClr val="tx1"/>
                </a:solidFill>
              </a:rPr>
              <a:t>O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1" name="Estrella de 5 puntas 20"/>
          <p:cNvSpPr/>
          <p:nvPr/>
        </p:nvSpPr>
        <p:spPr>
          <a:xfrm>
            <a:off x="3369279" y="1181074"/>
            <a:ext cx="1447343" cy="1259566"/>
          </a:xfrm>
          <a:prstGeom prst="star5">
            <a:avLst/>
          </a:prstGeom>
          <a:solidFill>
            <a:srgbClr val="D1CC00">
              <a:alpha val="69804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</a:rPr>
              <a:t>O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8910281" y="698955"/>
            <a:ext cx="3194833" cy="552759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CuadroTexto 22"/>
          <p:cNvSpPr txBox="1"/>
          <p:nvPr/>
        </p:nvSpPr>
        <p:spPr>
          <a:xfrm>
            <a:off x="9224187" y="863856"/>
            <a:ext cx="2473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latin typeface="Monotype Corsiva" panose="03010101010201010101" pitchFamily="66" charset="0"/>
              </a:rPr>
              <a:t>Escribe o dibuja</a:t>
            </a:r>
            <a:endParaRPr lang="en-US" sz="2400" dirty="0">
              <a:latin typeface="Monotype Corsiva" panose="03010101010201010101" pitchFamily="66" charset="0"/>
            </a:endParaRPr>
          </a:p>
        </p:txBody>
      </p:sp>
      <p:pic>
        <p:nvPicPr>
          <p:cNvPr id="2" name="the-legend-of-zelda-chest-sound-sonido-de-cofr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13" name="Imagen 12" descr="BURBUJAS DE BRUJA: DETECTIVE DE PALABRAS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1410" y1="49590" x2="42308" y2="40164"/>
                        <a14:foregroundMark x1="32692" y1="81557" x2="39103" y2="663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87228"/>
            <a:ext cx="2112010" cy="330390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Llamada ovalada 18"/>
          <p:cNvSpPr/>
          <p:nvPr/>
        </p:nvSpPr>
        <p:spPr>
          <a:xfrm>
            <a:off x="109669" y="1387195"/>
            <a:ext cx="2551585" cy="1682568"/>
          </a:xfrm>
          <a:prstGeom prst="wedgeEllipseCallou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/>
              <a:t>Une los fonemas y descubre la palabra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56166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7537269" y="3566160"/>
            <a:ext cx="3553097" cy="17896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 smtClean="0">
                <a:solidFill>
                  <a:schemeClr val="accent5">
                    <a:lumMod val="50000"/>
                  </a:schemeClr>
                </a:solidFill>
              </a:rPr>
              <a:t>TESORO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backgroundMark x1="24057" y1="17755" x2="82547" y2="189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372" y="1193073"/>
            <a:ext cx="4950822" cy="572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869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628" y="3126286"/>
            <a:ext cx="4372792" cy="3875142"/>
          </a:xfrm>
          <a:prstGeom prst="rect">
            <a:avLst/>
          </a:prstGeom>
        </p:spPr>
      </p:pic>
      <p:sp>
        <p:nvSpPr>
          <p:cNvPr id="15" name="Estrella de 5 puntas 14"/>
          <p:cNvSpPr/>
          <p:nvPr/>
        </p:nvSpPr>
        <p:spPr>
          <a:xfrm>
            <a:off x="6425630" y="1516049"/>
            <a:ext cx="1447343" cy="1259566"/>
          </a:xfrm>
          <a:prstGeom prst="star5">
            <a:avLst/>
          </a:prstGeom>
          <a:solidFill>
            <a:srgbClr val="D1CC00">
              <a:alpha val="69804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</a:rPr>
              <a:t>A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6" name="Estrella de 5 puntas 15"/>
          <p:cNvSpPr/>
          <p:nvPr/>
        </p:nvSpPr>
        <p:spPr>
          <a:xfrm>
            <a:off x="5932833" y="3125644"/>
            <a:ext cx="1447343" cy="1259566"/>
          </a:xfrm>
          <a:prstGeom prst="star5">
            <a:avLst/>
          </a:prstGeom>
          <a:solidFill>
            <a:srgbClr val="D1CC00">
              <a:alpha val="78039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</a:rPr>
              <a:t>M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Estrella de 5 puntas 16"/>
          <p:cNvSpPr/>
          <p:nvPr/>
        </p:nvSpPr>
        <p:spPr>
          <a:xfrm>
            <a:off x="5045680" y="1866078"/>
            <a:ext cx="1447343" cy="1259566"/>
          </a:xfrm>
          <a:prstGeom prst="star5">
            <a:avLst/>
          </a:prstGeom>
          <a:solidFill>
            <a:srgbClr val="D1CC00">
              <a:alpha val="69804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</a:rPr>
              <a:t>C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" name="Estrella de 5 puntas 17"/>
          <p:cNvSpPr/>
          <p:nvPr/>
        </p:nvSpPr>
        <p:spPr>
          <a:xfrm>
            <a:off x="5398652" y="223341"/>
            <a:ext cx="1447343" cy="1259566"/>
          </a:xfrm>
          <a:prstGeom prst="star5">
            <a:avLst/>
          </a:prstGeom>
          <a:solidFill>
            <a:srgbClr val="D1CC00">
              <a:alpha val="76078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</a:rPr>
              <a:t>A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404948" y="886266"/>
            <a:ext cx="3288437" cy="552759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CuadroTexto 22"/>
          <p:cNvSpPr txBox="1"/>
          <p:nvPr/>
        </p:nvSpPr>
        <p:spPr>
          <a:xfrm>
            <a:off x="653143" y="1173648"/>
            <a:ext cx="2473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latin typeface="Monotype Corsiva" panose="03010101010201010101" pitchFamily="66" charset="0"/>
              </a:rPr>
              <a:t>Escribe o dibuja</a:t>
            </a:r>
            <a:endParaRPr lang="en-US" sz="2400" dirty="0">
              <a:latin typeface="Monotype Corsiva" panose="03010101010201010101" pitchFamily="66" charset="0"/>
            </a:endParaRPr>
          </a:p>
        </p:txBody>
      </p:sp>
      <p:pic>
        <p:nvPicPr>
          <p:cNvPr id="2" name="the-legend-of-zelda-chest-sound-sonido-de-cofr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11" name="Imagen 10" descr="Actividades culturales del Instituto Cervantes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7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8965" y="2151816"/>
            <a:ext cx="2345055" cy="294767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Llamada ovalada 11"/>
          <p:cNvSpPr/>
          <p:nvPr/>
        </p:nvSpPr>
        <p:spPr>
          <a:xfrm flipH="1">
            <a:off x="9218048" y="289858"/>
            <a:ext cx="2551585" cy="168256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/>
              <a:t>Une los fonemas y descubre la palabra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403799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7537269" y="3566160"/>
            <a:ext cx="3553097" cy="17896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 smtClean="0">
                <a:solidFill>
                  <a:schemeClr val="accent5">
                    <a:lumMod val="50000"/>
                  </a:schemeClr>
                </a:solidFill>
              </a:rPr>
              <a:t>CAMA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6230" y1="73522" x2="9265" y2="90071"/>
                        <a14:foregroundMark x1="60224" y1="84870" x2="59744" y2="95508"/>
                        <a14:foregroundMark x1="61022" y1="79905" x2="94249" y2="51773"/>
                        <a14:foregroundMark x1="96006" y1="41135" x2="97764" y2="10875"/>
                        <a14:foregroundMark x1="90895" y1="12530" x2="90415" y2="32624"/>
                        <a14:foregroundMark x1="85304" y1="10875" x2="85623" y2="32624"/>
                        <a14:foregroundMark x1="92332" y1="12293" x2="90575" y2="32388"/>
                        <a14:foregroundMark x1="93610" y1="55083" x2="92812" y2="64775"/>
                        <a14:foregroundMark x1="78115" y1="6147" x2="78115" y2="12766"/>
                        <a14:foregroundMark x1="62780" y1="5437" x2="62780" y2="101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552" y="1231583"/>
            <a:ext cx="6412717" cy="433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1718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06555" y="3059971"/>
            <a:ext cx="4372792" cy="3875142"/>
          </a:xfrm>
          <a:prstGeom prst="rect">
            <a:avLst/>
          </a:prstGeom>
        </p:spPr>
      </p:pic>
      <p:sp>
        <p:nvSpPr>
          <p:cNvPr id="14" name="Estrella de 5 puntas 13"/>
          <p:cNvSpPr/>
          <p:nvPr/>
        </p:nvSpPr>
        <p:spPr>
          <a:xfrm>
            <a:off x="3592800" y="557369"/>
            <a:ext cx="1447343" cy="1259566"/>
          </a:xfrm>
          <a:prstGeom prst="star5">
            <a:avLst/>
          </a:prstGeom>
          <a:solidFill>
            <a:srgbClr val="D1CC00">
              <a:alpha val="69804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</a:rPr>
              <a:t>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5" name="Estrella de 5 puntas 14"/>
          <p:cNvSpPr/>
          <p:nvPr/>
        </p:nvSpPr>
        <p:spPr>
          <a:xfrm>
            <a:off x="4964486" y="965899"/>
            <a:ext cx="1447343" cy="1259566"/>
          </a:xfrm>
          <a:prstGeom prst="star5">
            <a:avLst/>
          </a:prstGeom>
          <a:solidFill>
            <a:srgbClr val="D1CC00">
              <a:alpha val="69804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</a:rPr>
              <a:t>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6" name="Estrella de 5 puntas 15"/>
          <p:cNvSpPr/>
          <p:nvPr/>
        </p:nvSpPr>
        <p:spPr>
          <a:xfrm>
            <a:off x="5688157" y="3319734"/>
            <a:ext cx="1447343" cy="1259566"/>
          </a:xfrm>
          <a:prstGeom prst="star5">
            <a:avLst/>
          </a:prstGeom>
          <a:solidFill>
            <a:srgbClr val="D1CC00">
              <a:alpha val="78039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chemeClr val="tx1"/>
                </a:solidFill>
              </a:rPr>
              <a:t>D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Estrella de 5 puntas 16"/>
          <p:cNvSpPr/>
          <p:nvPr/>
        </p:nvSpPr>
        <p:spPr>
          <a:xfrm>
            <a:off x="4356549" y="2362354"/>
            <a:ext cx="1447343" cy="1259566"/>
          </a:xfrm>
          <a:prstGeom prst="star5">
            <a:avLst/>
          </a:prstGeom>
          <a:solidFill>
            <a:srgbClr val="D1CC00">
              <a:alpha val="69804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</a:rPr>
              <a:t>V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" name="Estrella de 5 puntas 17"/>
          <p:cNvSpPr/>
          <p:nvPr/>
        </p:nvSpPr>
        <p:spPr>
          <a:xfrm>
            <a:off x="6307025" y="1992334"/>
            <a:ext cx="1447343" cy="1259566"/>
          </a:xfrm>
          <a:prstGeom prst="star5">
            <a:avLst/>
          </a:prstGeom>
          <a:solidFill>
            <a:srgbClr val="D1CC00">
              <a:alpha val="76078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</a:rPr>
              <a:t>I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9" name="Estrella de 5 puntas 18"/>
          <p:cNvSpPr/>
          <p:nvPr/>
        </p:nvSpPr>
        <p:spPr>
          <a:xfrm>
            <a:off x="7250834" y="944917"/>
            <a:ext cx="1447343" cy="1259566"/>
          </a:xfrm>
          <a:prstGeom prst="star5">
            <a:avLst/>
          </a:prstGeom>
          <a:solidFill>
            <a:srgbClr val="D1CC00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</a:rPr>
              <a:t>O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0" name="Estrella de 5 puntas 19"/>
          <p:cNvSpPr/>
          <p:nvPr/>
        </p:nvSpPr>
        <p:spPr>
          <a:xfrm>
            <a:off x="6166909" y="-47996"/>
            <a:ext cx="1447343" cy="1259566"/>
          </a:xfrm>
          <a:prstGeom prst="star5">
            <a:avLst/>
          </a:prstGeom>
          <a:solidFill>
            <a:srgbClr val="D1CC00">
              <a:alpha val="69804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</a:rPr>
              <a:t>T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8910281" y="698955"/>
            <a:ext cx="3194833" cy="552759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CuadroTexto 22"/>
          <p:cNvSpPr txBox="1"/>
          <p:nvPr/>
        </p:nvSpPr>
        <p:spPr>
          <a:xfrm>
            <a:off x="9224187" y="863856"/>
            <a:ext cx="2473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latin typeface="Monotype Corsiva" panose="03010101010201010101" pitchFamily="66" charset="0"/>
              </a:rPr>
              <a:t>Escribe o dibuja</a:t>
            </a:r>
            <a:endParaRPr lang="en-US" sz="2400" dirty="0">
              <a:latin typeface="Monotype Corsiva" panose="03010101010201010101" pitchFamily="66" charset="0"/>
            </a:endParaRPr>
          </a:p>
        </p:txBody>
      </p:sp>
      <p:pic>
        <p:nvPicPr>
          <p:cNvPr id="2" name="the-legend-of-zelda-chest-sound-sonido-de-cofr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21" name="Imagen 20" descr="BURBUJAS DE BRUJA: DETECTIVE DE PALABRAS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1410" y1="49590" x2="42308" y2="40164"/>
                        <a14:foregroundMark x1="32692" y1="81557" x2="39103" y2="663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87228"/>
            <a:ext cx="2112010" cy="3303905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Llamada ovalada 24"/>
          <p:cNvSpPr/>
          <p:nvPr/>
        </p:nvSpPr>
        <p:spPr>
          <a:xfrm>
            <a:off x="109669" y="1387195"/>
            <a:ext cx="2551585" cy="1682568"/>
          </a:xfrm>
          <a:prstGeom prst="wedgeEllipseCallou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/>
              <a:t>Une los fonemas y descubre la palabra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327579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7537269" y="3566160"/>
            <a:ext cx="3553097" cy="17896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 smtClean="0">
                <a:solidFill>
                  <a:schemeClr val="accent5">
                    <a:lumMod val="50000"/>
                  </a:schemeClr>
                </a:solidFill>
              </a:rPr>
              <a:t>VESTIDO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2" b="98309" l="3841" r="994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803" y="261258"/>
            <a:ext cx="5840327" cy="619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610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2462" y="286603"/>
            <a:ext cx="10058400" cy="753913"/>
          </a:xfrm>
        </p:spPr>
        <p:txBody>
          <a:bodyPr>
            <a:normAutofit/>
          </a:bodyPr>
          <a:lstStyle/>
          <a:p>
            <a:r>
              <a:rPr lang="es-CL" sz="3200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Objetivos fonoaudiológicos </a:t>
            </a:r>
            <a:endParaRPr lang="es-CL" sz="3200" dirty="0">
              <a:solidFill>
                <a:srgbClr val="C0000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72462" y="1327119"/>
            <a:ext cx="10489669" cy="4681182"/>
          </a:xfrm>
          <a:noFill/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C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Objetivo general: </a:t>
            </a:r>
          </a:p>
          <a:p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Adquirir habilidades lingüístico comunicativas acorde a la edad cronológica y necesidades de los usuarios.</a:t>
            </a:r>
          </a:p>
          <a:p>
            <a:endParaRPr lang="es-CL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C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Objetivos específicos:</a:t>
            </a:r>
          </a:p>
          <a:p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Reforzar conciencia fonética</a:t>
            </a:r>
          </a:p>
          <a:p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Potenciar </a:t>
            </a:r>
            <a:r>
              <a:rPr lang="es-CL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lecto</a:t>
            </a: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escritura</a:t>
            </a:r>
          </a:p>
          <a:p>
            <a:pPr marL="0" indent="0">
              <a:buNone/>
            </a:pPr>
            <a:endParaRPr lang="es-C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C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Objetivos transversales: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Aumentar periodos de atención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Fomentar el respeto por el compañero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C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Fomentar el trabajo en equipo</a:t>
            </a:r>
            <a:endParaRPr lang="es-C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n 4" descr="Actividades culturales del Instituto Cervantes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7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953" y="2445020"/>
            <a:ext cx="2345055" cy="29476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43034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628" y="3126286"/>
            <a:ext cx="4372792" cy="3875142"/>
          </a:xfrm>
          <a:prstGeom prst="rect">
            <a:avLst/>
          </a:prstGeom>
        </p:spPr>
      </p:pic>
      <p:sp>
        <p:nvSpPr>
          <p:cNvPr id="14" name="Estrella de 5 puntas 13"/>
          <p:cNvSpPr/>
          <p:nvPr/>
        </p:nvSpPr>
        <p:spPr>
          <a:xfrm>
            <a:off x="5263544" y="276506"/>
            <a:ext cx="1447343" cy="1259566"/>
          </a:xfrm>
          <a:prstGeom prst="star5">
            <a:avLst/>
          </a:prstGeom>
          <a:solidFill>
            <a:srgbClr val="D1CC00">
              <a:alpha val="69804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</a:rPr>
              <a:t>A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5" name="Estrella de 5 puntas 14"/>
          <p:cNvSpPr/>
          <p:nvPr/>
        </p:nvSpPr>
        <p:spPr>
          <a:xfrm>
            <a:off x="5316539" y="1629880"/>
            <a:ext cx="1447343" cy="1259566"/>
          </a:xfrm>
          <a:prstGeom prst="star5">
            <a:avLst/>
          </a:prstGeom>
          <a:solidFill>
            <a:srgbClr val="D1CC00">
              <a:alpha val="69804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err="1">
                <a:solidFill>
                  <a:schemeClr val="tx1"/>
                </a:solidFill>
              </a:rPr>
              <a:t>Ó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Estrella de 5 puntas 16"/>
          <p:cNvSpPr/>
          <p:nvPr/>
        </p:nvSpPr>
        <p:spPr>
          <a:xfrm>
            <a:off x="5685566" y="3470667"/>
            <a:ext cx="1447343" cy="1259566"/>
          </a:xfrm>
          <a:prstGeom prst="star5">
            <a:avLst/>
          </a:prstGeom>
          <a:solidFill>
            <a:srgbClr val="D1CC00">
              <a:alpha val="69804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</a:rPr>
              <a:t>C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" name="Estrella de 5 puntas 17"/>
          <p:cNvSpPr/>
          <p:nvPr/>
        </p:nvSpPr>
        <p:spPr>
          <a:xfrm>
            <a:off x="6550846" y="2265207"/>
            <a:ext cx="1447343" cy="1259566"/>
          </a:xfrm>
          <a:prstGeom prst="star5">
            <a:avLst/>
          </a:prstGeom>
          <a:solidFill>
            <a:srgbClr val="D1CC00">
              <a:alpha val="76078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</a:rPr>
              <a:t>M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9" name="Estrella de 5 puntas 18"/>
          <p:cNvSpPr/>
          <p:nvPr/>
        </p:nvSpPr>
        <p:spPr>
          <a:xfrm>
            <a:off x="7432991" y="1253347"/>
            <a:ext cx="1447343" cy="1259566"/>
          </a:xfrm>
          <a:prstGeom prst="star5">
            <a:avLst/>
          </a:prstGeom>
          <a:solidFill>
            <a:srgbClr val="D1CC00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</a:rPr>
              <a:t>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0" name="Estrella de 5 puntas 19"/>
          <p:cNvSpPr/>
          <p:nvPr/>
        </p:nvSpPr>
        <p:spPr>
          <a:xfrm>
            <a:off x="6833703" y="13799"/>
            <a:ext cx="1447343" cy="1259566"/>
          </a:xfrm>
          <a:prstGeom prst="star5">
            <a:avLst/>
          </a:prstGeom>
          <a:solidFill>
            <a:srgbClr val="D1CC00">
              <a:alpha val="69804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chemeClr val="tx1"/>
                </a:solidFill>
              </a:rPr>
              <a:t>I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404948" y="886266"/>
            <a:ext cx="3288437" cy="552759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CuadroTexto 22"/>
          <p:cNvSpPr txBox="1"/>
          <p:nvPr/>
        </p:nvSpPr>
        <p:spPr>
          <a:xfrm>
            <a:off x="653143" y="1173648"/>
            <a:ext cx="2473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latin typeface="Monotype Corsiva" panose="03010101010201010101" pitchFamily="66" charset="0"/>
              </a:rPr>
              <a:t>Escribe o dibuja</a:t>
            </a:r>
            <a:endParaRPr lang="en-US" sz="2400" dirty="0">
              <a:latin typeface="Monotype Corsiva" panose="03010101010201010101" pitchFamily="66" charset="0"/>
            </a:endParaRPr>
          </a:p>
        </p:txBody>
      </p:sp>
      <p:pic>
        <p:nvPicPr>
          <p:cNvPr id="2" name="the-legend-of-zelda-chest-sound-sonido-de-cofr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13" name="Imagen 12" descr="Actividades culturales del Instituto Cervantes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7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8965" y="2151816"/>
            <a:ext cx="2345055" cy="294767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Llamada ovalada 15"/>
          <p:cNvSpPr/>
          <p:nvPr/>
        </p:nvSpPr>
        <p:spPr>
          <a:xfrm flipH="1">
            <a:off x="9218048" y="289858"/>
            <a:ext cx="2551585" cy="168256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/>
              <a:t>Une los fonemas y descubre la palabra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378894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7537269" y="3566160"/>
            <a:ext cx="3553097" cy="17896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 smtClean="0">
                <a:solidFill>
                  <a:schemeClr val="accent5">
                    <a:lumMod val="50000"/>
                  </a:schemeClr>
                </a:solidFill>
              </a:rPr>
              <a:t>CAMIÓN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77" y="1365069"/>
            <a:ext cx="7385686" cy="440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8193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06555" y="3059971"/>
            <a:ext cx="4372792" cy="3875142"/>
          </a:xfrm>
          <a:prstGeom prst="rect">
            <a:avLst/>
          </a:prstGeom>
        </p:spPr>
      </p:pic>
      <p:sp>
        <p:nvSpPr>
          <p:cNvPr id="15" name="Estrella de 5 puntas 14"/>
          <p:cNvSpPr/>
          <p:nvPr/>
        </p:nvSpPr>
        <p:spPr>
          <a:xfrm>
            <a:off x="4964486" y="965899"/>
            <a:ext cx="1447343" cy="1259566"/>
          </a:xfrm>
          <a:prstGeom prst="star5">
            <a:avLst/>
          </a:prstGeom>
          <a:solidFill>
            <a:srgbClr val="D1CC00">
              <a:alpha val="69804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</a:rPr>
              <a:t>O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6" name="Estrella de 5 puntas 15"/>
          <p:cNvSpPr/>
          <p:nvPr/>
        </p:nvSpPr>
        <p:spPr>
          <a:xfrm>
            <a:off x="5688157" y="3319734"/>
            <a:ext cx="1447343" cy="1259566"/>
          </a:xfrm>
          <a:prstGeom prst="star5">
            <a:avLst/>
          </a:prstGeom>
          <a:solidFill>
            <a:srgbClr val="D1CC00">
              <a:alpha val="78039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</a:rPr>
              <a:t>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Estrella de 5 puntas 16"/>
          <p:cNvSpPr/>
          <p:nvPr/>
        </p:nvSpPr>
        <p:spPr>
          <a:xfrm>
            <a:off x="4356549" y="2362354"/>
            <a:ext cx="1447343" cy="1259566"/>
          </a:xfrm>
          <a:prstGeom prst="star5">
            <a:avLst/>
          </a:prstGeom>
          <a:solidFill>
            <a:srgbClr val="D1CC00">
              <a:alpha val="69804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</a:rPr>
              <a:t>A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" name="Estrella de 5 puntas 17"/>
          <p:cNvSpPr/>
          <p:nvPr/>
        </p:nvSpPr>
        <p:spPr>
          <a:xfrm>
            <a:off x="6307025" y="1992334"/>
            <a:ext cx="1447343" cy="1259566"/>
          </a:xfrm>
          <a:prstGeom prst="star5">
            <a:avLst/>
          </a:prstGeom>
          <a:solidFill>
            <a:srgbClr val="D1CC00">
              <a:alpha val="76078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</a:rPr>
              <a:t>T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9" name="Estrella de 5 puntas 18"/>
          <p:cNvSpPr/>
          <p:nvPr/>
        </p:nvSpPr>
        <p:spPr>
          <a:xfrm>
            <a:off x="6575547" y="464905"/>
            <a:ext cx="1447343" cy="1259566"/>
          </a:xfrm>
          <a:prstGeom prst="star5">
            <a:avLst/>
          </a:prstGeom>
          <a:solidFill>
            <a:srgbClr val="D1CC00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</a:rPr>
              <a:t>U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8910281" y="698955"/>
            <a:ext cx="3194833" cy="552759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CuadroTexto 22"/>
          <p:cNvSpPr txBox="1"/>
          <p:nvPr/>
        </p:nvSpPr>
        <p:spPr>
          <a:xfrm>
            <a:off x="9224187" y="863856"/>
            <a:ext cx="2473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latin typeface="Monotype Corsiva" panose="03010101010201010101" pitchFamily="66" charset="0"/>
              </a:rPr>
              <a:t>Escribe o dibuja</a:t>
            </a:r>
            <a:endParaRPr lang="en-US" sz="2400" dirty="0">
              <a:latin typeface="Monotype Corsiva" panose="03010101010201010101" pitchFamily="66" charset="0"/>
            </a:endParaRPr>
          </a:p>
        </p:txBody>
      </p:sp>
      <p:pic>
        <p:nvPicPr>
          <p:cNvPr id="2" name="the-legend-of-zelda-chest-sound-sonido-de-cofr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12" name="Imagen 11" descr="BURBUJAS DE BRUJA: DETECTIVE DE PALABRAS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1410" y1="49590" x2="42308" y2="40164"/>
                        <a14:foregroundMark x1="32692" y1="81557" x2="39103" y2="663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87228"/>
            <a:ext cx="2112010" cy="330390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Llamada ovalada 12"/>
          <p:cNvSpPr/>
          <p:nvPr/>
        </p:nvSpPr>
        <p:spPr>
          <a:xfrm>
            <a:off x="109669" y="1387195"/>
            <a:ext cx="2551585" cy="1682568"/>
          </a:xfrm>
          <a:prstGeom prst="wedgeEllipseCallou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/>
              <a:t>Une los fonemas y descubre la palabra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26842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7537269" y="3566160"/>
            <a:ext cx="3553097" cy="17896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 smtClean="0">
                <a:solidFill>
                  <a:schemeClr val="accent5">
                    <a:lumMod val="50000"/>
                  </a:schemeClr>
                </a:solidFill>
              </a:rPr>
              <a:t>AUTOS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3834" y1="31629" x2="93450" y2="34185"/>
                        <a14:foregroundMark x1="66773" y1="20607" x2="73962" y2="23163"/>
                        <a14:foregroundMark x1="82268" y1="28914" x2="85942" y2="29233"/>
                        <a14:foregroundMark x1="4952" y1="29233" x2="42173" y2="29233"/>
                        <a14:foregroundMark x1="8307" y1="68690" x2="47923" y2="680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200" y="584834"/>
            <a:ext cx="6277519" cy="627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0098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628" y="3126286"/>
            <a:ext cx="4372792" cy="3875142"/>
          </a:xfrm>
          <a:prstGeom prst="rect">
            <a:avLst/>
          </a:prstGeom>
        </p:spPr>
      </p:pic>
      <p:sp>
        <p:nvSpPr>
          <p:cNvPr id="14" name="Estrella de 5 puntas 13"/>
          <p:cNvSpPr/>
          <p:nvPr/>
        </p:nvSpPr>
        <p:spPr>
          <a:xfrm>
            <a:off x="4886263" y="289858"/>
            <a:ext cx="1447343" cy="1259566"/>
          </a:xfrm>
          <a:prstGeom prst="star5">
            <a:avLst/>
          </a:prstGeom>
          <a:solidFill>
            <a:srgbClr val="D1CC00">
              <a:alpha val="69804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</a:rPr>
              <a:t>T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5" name="Estrella de 5 puntas 14"/>
          <p:cNvSpPr/>
          <p:nvPr/>
        </p:nvSpPr>
        <p:spPr>
          <a:xfrm>
            <a:off x="5861265" y="1206576"/>
            <a:ext cx="1447343" cy="1259566"/>
          </a:xfrm>
          <a:prstGeom prst="star5">
            <a:avLst/>
          </a:prstGeom>
          <a:solidFill>
            <a:srgbClr val="D1CC00">
              <a:alpha val="69804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</a:rPr>
              <a:t>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6" name="Estrella de 5 puntas 15"/>
          <p:cNvSpPr/>
          <p:nvPr/>
        </p:nvSpPr>
        <p:spPr>
          <a:xfrm>
            <a:off x="5844563" y="3696773"/>
            <a:ext cx="1447343" cy="1259566"/>
          </a:xfrm>
          <a:prstGeom prst="star5">
            <a:avLst/>
          </a:prstGeom>
          <a:solidFill>
            <a:srgbClr val="D1CC00">
              <a:alpha val="78039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chemeClr val="tx1"/>
                </a:solidFill>
              </a:rPr>
              <a:t>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Estrella de 5 puntas 16"/>
          <p:cNvSpPr/>
          <p:nvPr/>
        </p:nvSpPr>
        <p:spPr>
          <a:xfrm>
            <a:off x="4886263" y="2681531"/>
            <a:ext cx="1447343" cy="1259566"/>
          </a:xfrm>
          <a:prstGeom prst="star5">
            <a:avLst/>
          </a:prstGeom>
          <a:solidFill>
            <a:srgbClr val="D1CC00">
              <a:alpha val="69804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</a:rPr>
              <a:t>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" name="Estrella de 5 puntas 17"/>
          <p:cNvSpPr/>
          <p:nvPr/>
        </p:nvSpPr>
        <p:spPr>
          <a:xfrm>
            <a:off x="6550846" y="2265207"/>
            <a:ext cx="1447343" cy="1259566"/>
          </a:xfrm>
          <a:prstGeom prst="star5">
            <a:avLst/>
          </a:prstGeom>
          <a:solidFill>
            <a:srgbClr val="D1CC00">
              <a:alpha val="76078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</a:rPr>
              <a:t>C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0" name="Estrella de 5 puntas 19"/>
          <p:cNvSpPr/>
          <p:nvPr/>
        </p:nvSpPr>
        <p:spPr>
          <a:xfrm>
            <a:off x="6584937" y="69172"/>
            <a:ext cx="1447343" cy="1259566"/>
          </a:xfrm>
          <a:prstGeom prst="star5">
            <a:avLst/>
          </a:prstGeom>
          <a:solidFill>
            <a:srgbClr val="D1CC00">
              <a:alpha val="69804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chemeClr val="tx1"/>
                </a:solidFill>
              </a:rPr>
              <a:t>U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1" name="Estrella de 5 puntas 20"/>
          <p:cNvSpPr/>
          <p:nvPr/>
        </p:nvSpPr>
        <p:spPr>
          <a:xfrm>
            <a:off x="3949775" y="1549424"/>
            <a:ext cx="1447343" cy="1259566"/>
          </a:xfrm>
          <a:prstGeom prst="star5">
            <a:avLst/>
          </a:prstGeom>
          <a:solidFill>
            <a:srgbClr val="D1CC00">
              <a:alpha val="69804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chemeClr val="tx1"/>
                </a:solidFill>
              </a:rPr>
              <a:t>H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404948" y="886266"/>
            <a:ext cx="3288437" cy="552759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CuadroTexto 22"/>
          <p:cNvSpPr txBox="1"/>
          <p:nvPr/>
        </p:nvSpPr>
        <p:spPr>
          <a:xfrm>
            <a:off x="653143" y="1173648"/>
            <a:ext cx="2473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latin typeface="Monotype Corsiva" panose="03010101010201010101" pitchFamily="66" charset="0"/>
              </a:rPr>
              <a:t>Escribe o dibuja</a:t>
            </a:r>
            <a:endParaRPr lang="en-US" sz="2400" dirty="0">
              <a:latin typeface="Monotype Corsiva" panose="03010101010201010101" pitchFamily="66" charset="0"/>
            </a:endParaRPr>
          </a:p>
        </p:txBody>
      </p:sp>
      <p:pic>
        <p:nvPicPr>
          <p:cNvPr id="2" name="the-legend-of-zelda-chest-sound-sonido-de-cofr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19" name="Imagen 18" descr="Actividades culturales del Instituto Cervantes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7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8965" y="2151816"/>
            <a:ext cx="2345055" cy="294767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Llamada ovalada 23"/>
          <p:cNvSpPr/>
          <p:nvPr/>
        </p:nvSpPr>
        <p:spPr>
          <a:xfrm flipH="1">
            <a:off x="9218048" y="289858"/>
            <a:ext cx="2551585" cy="168256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/>
              <a:t>Une los fonemas y descubre la palabra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540960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7537269" y="3566160"/>
            <a:ext cx="3553097" cy="17896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 smtClean="0">
                <a:solidFill>
                  <a:schemeClr val="accent5">
                    <a:lumMod val="50000"/>
                  </a:schemeClr>
                </a:solidFill>
              </a:rPr>
              <a:t>ESTUCHE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840" l="64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675" y="1148224"/>
            <a:ext cx="5512525" cy="552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7551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06555" y="3059971"/>
            <a:ext cx="4372792" cy="3875142"/>
          </a:xfrm>
          <a:prstGeom prst="rect">
            <a:avLst/>
          </a:prstGeom>
        </p:spPr>
      </p:pic>
      <p:sp>
        <p:nvSpPr>
          <p:cNvPr id="14" name="Estrella de 5 puntas 13"/>
          <p:cNvSpPr/>
          <p:nvPr/>
        </p:nvSpPr>
        <p:spPr>
          <a:xfrm>
            <a:off x="6421003" y="336116"/>
            <a:ext cx="1447343" cy="1259566"/>
          </a:xfrm>
          <a:prstGeom prst="star5">
            <a:avLst/>
          </a:prstGeom>
          <a:solidFill>
            <a:srgbClr val="D1CC00">
              <a:alpha val="69804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</a:rPr>
              <a:t>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5" name="Estrella de 5 puntas 14"/>
          <p:cNvSpPr/>
          <p:nvPr/>
        </p:nvSpPr>
        <p:spPr>
          <a:xfrm>
            <a:off x="4964486" y="965899"/>
            <a:ext cx="1447343" cy="1259566"/>
          </a:xfrm>
          <a:prstGeom prst="star5">
            <a:avLst/>
          </a:prstGeom>
          <a:solidFill>
            <a:srgbClr val="D1CC00">
              <a:alpha val="69804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chemeClr val="tx1"/>
                </a:solidFill>
              </a:rPr>
              <a:t>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6" name="Estrella de 5 puntas 15"/>
          <p:cNvSpPr/>
          <p:nvPr/>
        </p:nvSpPr>
        <p:spPr>
          <a:xfrm>
            <a:off x="5688157" y="3319734"/>
            <a:ext cx="1447343" cy="1259566"/>
          </a:xfrm>
          <a:prstGeom prst="star5">
            <a:avLst/>
          </a:prstGeom>
          <a:solidFill>
            <a:srgbClr val="D1CC00">
              <a:alpha val="78039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</a:rPr>
              <a:t>A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Estrella de 5 puntas 16"/>
          <p:cNvSpPr/>
          <p:nvPr/>
        </p:nvSpPr>
        <p:spPr>
          <a:xfrm>
            <a:off x="4356549" y="2362354"/>
            <a:ext cx="1447343" cy="1259566"/>
          </a:xfrm>
          <a:prstGeom prst="star5">
            <a:avLst/>
          </a:prstGeom>
          <a:solidFill>
            <a:srgbClr val="D1CC00">
              <a:alpha val="69804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</a:rPr>
              <a:t>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" name="Estrella de 5 puntas 17"/>
          <p:cNvSpPr/>
          <p:nvPr/>
        </p:nvSpPr>
        <p:spPr>
          <a:xfrm>
            <a:off x="6307025" y="1992334"/>
            <a:ext cx="1447343" cy="1259566"/>
          </a:xfrm>
          <a:prstGeom prst="star5">
            <a:avLst/>
          </a:prstGeom>
          <a:solidFill>
            <a:srgbClr val="D1CC00">
              <a:alpha val="76078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</a:rPr>
              <a:t>L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8910281" y="698955"/>
            <a:ext cx="3194833" cy="552759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CuadroTexto 22"/>
          <p:cNvSpPr txBox="1"/>
          <p:nvPr/>
        </p:nvSpPr>
        <p:spPr>
          <a:xfrm>
            <a:off x="9224187" y="863856"/>
            <a:ext cx="2473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latin typeface="Monotype Corsiva" panose="03010101010201010101" pitchFamily="66" charset="0"/>
              </a:rPr>
              <a:t>Escribe o dibuja</a:t>
            </a:r>
            <a:endParaRPr lang="en-US" sz="2400" dirty="0">
              <a:latin typeface="Monotype Corsiva" panose="03010101010201010101" pitchFamily="66" charset="0"/>
            </a:endParaRPr>
          </a:p>
        </p:txBody>
      </p:sp>
      <p:pic>
        <p:nvPicPr>
          <p:cNvPr id="2" name="the-legend-of-zelda-chest-sound-sonido-de-cofr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12" name="Imagen 11" descr="BURBUJAS DE BRUJA: DETECTIVE DE PALABRAS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1410" y1="49590" x2="42308" y2="40164"/>
                        <a14:foregroundMark x1="32692" y1="81557" x2="39103" y2="663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87228"/>
            <a:ext cx="2112010" cy="330390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Llamada ovalada 12"/>
          <p:cNvSpPr/>
          <p:nvPr/>
        </p:nvSpPr>
        <p:spPr>
          <a:xfrm>
            <a:off x="109669" y="1387195"/>
            <a:ext cx="2551585" cy="1682568"/>
          </a:xfrm>
          <a:prstGeom prst="wedgeEllipseCallou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/>
              <a:t>Une los fonemas y descubre la palabra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111086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7537269" y="3566160"/>
            <a:ext cx="3553097" cy="17896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 smtClean="0">
                <a:solidFill>
                  <a:schemeClr val="accent5">
                    <a:lumMod val="50000"/>
                  </a:schemeClr>
                </a:solidFill>
              </a:rPr>
              <a:t>REGLA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500" l="625" r="995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199" y="777239"/>
            <a:ext cx="5804263" cy="580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0446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628" y="3126286"/>
            <a:ext cx="4372792" cy="3875142"/>
          </a:xfrm>
          <a:prstGeom prst="rect">
            <a:avLst/>
          </a:prstGeom>
        </p:spPr>
      </p:pic>
      <p:sp>
        <p:nvSpPr>
          <p:cNvPr id="14" name="Estrella de 5 puntas 13"/>
          <p:cNvSpPr/>
          <p:nvPr/>
        </p:nvSpPr>
        <p:spPr>
          <a:xfrm>
            <a:off x="5223029" y="67481"/>
            <a:ext cx="1447343" cy="1259566"/>
          </a:xfrm>
          <a:prstGeom prst="star5">
            <a:avLst/>
          </a:prstGeom>
          <a:solidFill>
            <a:srgbClr val="D1CC00">
              <a:alpha val="69804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</a:rPr>
              <a:t>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5" name="Estrella de 5 puntas 14"/>
          <p:cNvSpPr/>
          <p:nvPr/>
        </p:nvSpPr>
        <p:spPr>
          <a:xfrm>
            <a:off x="6183922" y="951694"/>
            <a:ext cx="1447343" cy="1259566"/>
          </a:xfrm>
          <a:prstGeom prst="star5">
            <a:avLst/>
          </a:prstGeom>
          <a:solidFill>
            <a:srgbClr val="D1CC00">
              <a:alpha val="69804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chemeClr val="tx1"/>
                </a:solidFill>
              </a:rPr>
              <a:t>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6" name="Estrella de 5 puntas 15"/>
          <p:cNvSpPr/>
          <p:nvPr/>
        </p:nvSpPr>
        <p:spPr>
          <a:xfrm>
            <a:off x="5844563" y="3696773"/>
            <a:ext cx="1447343" cy="1259566"/>
          </a:xfrm>
          <a:prstGeom prst="star5">
            <a:avLst/>
          </a:prstGeom>
          <a:solidFill>
            <a:srgbClr val="D1CC00">
              <a:alpha val="78039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</a:rPr>
              <a:t>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Estrella de 5 puntas 16"/>
          <p:cNvSpPr/>
          <p:nvPr/>
        </p:nvSpPr>
        <p:spPr>
          <a:xfrm>
            <a:off x="4886263" y="2681531"/>
            <a:ext cx="1447343" cy="1259566"/>
          </a:xfrm>
          <a:prstGeom prst="star5">
            <a:avLst/>
          </a:prstGeom>
          <a:solidFill>
            <a:srgbClr val="D1CC00">
              <a:alpha val="69804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</a:rPr>
              <a:t>T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" name="Estrella de 5 puntas 17"/>
          <p:cNvSpPr/>
          <p:nvPr/>
        </p:nvSpPr>
        <p:spPr>
          <a:xfrm>
            <a:off x="6550846" y="2265207"/>
            <a:ext cx="1447343" cy="1259566"/>
          </a:xfrm>
          <a:prstGeom prst="star5">
            <a:avLst/>
          </a:prstGeom>
          <a:solidFill>
            <a:srgbClr val="D1CC00">
              <a:alpha val="76078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</a:rPr>
              <a:t>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1" name="Estrella de 5 puntas 20"/>
          <p:cNvSpPr/>
          <p:nvPr/>
        </p:nvSpPr>
        <p:spPr>
          <a:xfrm>
            <a:off x="4513174" y="1327047"/>
            <a:ext cx="1447343" cy="1259566"/>
          </a:xfrm>
          <a:prstGeom prst="star5">
            <a:avLst/>
          </a:prstGeom>
          <a:solidFill>
            <a:srgbClr val="D1CC00">
              <a:alpha val="69804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chemeClr val="tx1"/>
                </a:solidFill>
              </a:rPr>
              <a:t>L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404948" y="886266"/>
            <a:ext cx="3288437" cy="552759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CuadroTexto 22"/>
          <p:cNvSpPr txBox="1"/>
          <p:nvPr/>
        </p:nvSpPr>
        <p:spPr>
          <a:xfrm>
            <a:off x="653143" y="1173648"/>
            <a:ext cx="2473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latin typeface="Monotype Corsiva" panose="03010101010201010101" pitchFamily="66" charset="0"/>
              </a:rPr>
              <a:t>Escribe o dibuja</a:t>
            </a:r>
            <a:endParaRPr lang="en-US" sz="2400" dirty="0">
              <a:latin typeface="Monotype Corsiva" panose="03010101010201010101" pitchFamily="66" charset="0"/>
            </a:endParaRPr>
          </a:p>
        </p:txBody>
      </p:sp>
      <p:pic>
        <p:nvPicPr>
          <p:cNvPr id="2" name="the-legend-of-zelda-chest-sound-sonido-de-cofr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13" name="Imagen 12" descr="Actividades culturales del Instituto Cervantes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7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8965" y="2151816"/>
            <a:ext cx="2345055" cy="294767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Llamada ovalada 18"/>
          <p:cNvSpPr/>
          <p:nvPr/>
        </p:nvSpPr>
        <p:spPr>
          <a:xfrm flipH="1">
            <a:off x="9218048" y="289858"/>
            <a:ext cx="2551585" cy="168256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/>
              <a:t>Une los fonemas y descubre la palabra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051107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2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7537269" y="3566160"/>
            <a:ext cx="3553097" cy="17896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 smtClean="0">
                <a:solidFill>
                  <a:schemeClr val="accent5">
                    <a:lumMod val="50000"/>
                  </a:schemeClr>
                </a:solidFill>
              </a:rPr>
              <a:t>LENTES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911" y="979170"/>
            <a:ext cx="6414362" cy="372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45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rgamino vertical 3"/>
          <p:cNvSpPr/>
          <p:nvPr/>
        </p:nvSpPr>
        <p:spPr>
          <a:xfrm>
            <a:off x="3566159" y="418012"/>
            <a:ext cx="5590903" cy="6113417"/>
          </a:xfrm>
          <a:prstGeom prst="verticalScroll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es-E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dirty="0" smtClean="0">
              <a:latin typeface="Monotype Corsiva" panose="03010101010201010101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smtClean="0">
                <a:latin typeface="Bradley Hand ITC" panose="03070402050302030203" pitchFamily="66" charset="0"/>
              </a:rPr>
              <a:t>MARTILLO</a:t>
            </a:r>
            <a:endParaRPr lang="es-ES" dirty="0">
              <a:latin typeface="Bradley Hand ITC" panose="03070402050302030203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>
                <a:latin typeface="Bradley Hand ITC" panose="03070402050302030203" pitchFamily="66" charset="0"/>
              </a:rPr>
              <a:t>MARIPOSA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>
                <a:latin typeface="Bradley Hand ITC" panose="03070402050302030203" pitchFamily="66" charset="0"/>
              </a:rPr>
              <a:t>MANZANA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>
                <a:latin typeface="Bradley Hand ITC" panose="03070402050302030203" pitchFamily="66" charset="0"/>
              </a:rPr>
              <a:t>PERRO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>
                <a:latin typeface="Bradley Hand ITC" panose="03070402050302030203" pitchFamily="66" charset="0"/>
              </a:rPr>
              <a:t>CONEJO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>
                <a:latin typeface="Bradley Hand ITC" panose="03070402050302030203" pitchFamily="66" charset="0"/>
              </a:rPr>
              <a:t>TESORO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>
                <a:latin typeface="Bradley Hand ITC" panose="03070402050302030203" pitchFamily="66" charset="0"/>
              </a:rPr>
              <a:t>CAMA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>
                <a:latin typeface="Bradley Hand ITC" panose="03070402050302030203" pitchFamily="66" charset="0"/>
              </a:rPr>
              <a:t>VESTIDO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>
                <a:latin typeface="Bradley Hand ITC" panose="03070402050302030203" pitchFamily="66" charset="0"/>
              </a:rPr>
              <a:t>CAMIÓN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smtClean="0">
                <a:latin typeface="Bradley Hand ITC" panose="03070402050302030203" pitchFamily="66" charset="0"/>
              </a:rPr>
              <a:t>AUTOS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>
                <a:latin typeface="Bradley Hand ITC" panose="03070402050302030203" pitchFamily="66" charset="0"/>
              </a:rPr>
              <a:t>ESTUCHE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>
                <a:latin typeface="Bradley Hand ITC" panose="03070402050302030203" pitchFamily="66" charset="0"/>
              </a:rPr>
              <a:t>REGLA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>
                <a:latin typeface="Bradley Hand ITC" panose="03070402050302030203" pitchFamily="66" charset="0"/>
              </a:rPr>
              <a:t>LENTES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>
                <a:latin typeface="Bradley Hand ITC" panose="03070402050302030203" pitchFamily="66" charset="0"/>
              </a:rPr>
              <a:t>ESPEJO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>
                <a:latin typeface="Bradley Hand ITC" panose="03070402050302030203" pitchFamily="66" charset="0"/>
              </a:rPr>
              <a:t>LAPIZ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>
                <a:latin typeface="Bradley Hand ITC" panose="03070402050302030203" pitchFamily="66" charset="0"/>
              </a:rPr>
              <a:t>ESTRELLA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>
                <a:latin typeface="Bradley Hand ITC" panose="03070402050302030203" pitchFamily="66" charset="0"/>
              </a:rPr>
              <a:t>SANDÍA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>
                <a:latin typeface="Bradley Hand ITC" panose="03070402050302030203" pitchFamily="66" charset="0"/>
              </a:rPr>
              <a:t>MOCHILA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dirty="0"/>
          </a:p>
        </p:txBody>
      </p:sp>
      <p:pic>
        <p:nvPicPr>
          <p:cNvPr id="5" name="Imagen 4" descr="BURBUJAS DE BRUJA: DETECTIVE DE PALABRAS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1410" y1="49590" x2="42308" y2="40164"/>
                        <a14:foregroundMark x1="32692" y1="81557" x2="39103" y2="663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349" y="2739773"/>
            <a:ext cx="2112010" cy="330390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Texto 5"/>
          <p:cNvSpPr txBox="1"/>
          <p:nvPr/>
        </p:nvSpPr>
        <p:spPr>
          <a:xfrm>
            <a:off x="640080" y="2016498"/>
            <a:ext cx="35139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smtClean="0">
                <a:solidFill>
                  <a:schemeClr val="accent4">
                    <a:lumMod val="75000"/>
                  </a:schemeClr>
                </a:solidFill>
                <a:latin typeface="Monotype Corsiva" panose="03010101010201010101" pitchFamily="66" charset="0"/>
              </a:rPr>
              <a:t>Lista de palabras </a:t>
            </a:r>
            <a:endParaRPr lang="en-US" sz="4400" b="1" dirty="0">
              <a:solidFill>
                <a:schemeClr val="accent4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9772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06555" y="3059971"/>
            <a:ext cx="4372792" cy="3875142"/>
          </a:xfrm>
          <a:prstGeom prst="rect">
            <a:avLst/>
          </a:prstGeom>
        </p:spPr>
      </p:pic>
      <p:sp>
        <p:nvSpPr>
          <p:cNvPr id="14" name="Estrella de 5 puntas 13"/>
          <p:cNvSpPr/>
          <p:nvPr/>
        </p:nvSpPr>
        <p:spPr>
          <a:xfrm>
            <a:off x="3423537" y="69172"/>
            <a:ext cx="1447343" cy="1259566"/>
          </a:xfrm>
          <a:prstGeom prst="star5">
            <a:avLst/>
          </a:prstGeom>
          <a:solidFill>
            <a:srgbClr val="D1CC00">
              <a:alpha val="69804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</a:rPr>
              <a:t>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5" name="Estrella de 5 puntas 14"/>
          <p:cNvSpPr/>
          <p:nvPr/>
        </p:nvSpPr>
        <p:spPr>
          <a:xfrm>
            <a:off x="4964486" y="965899"/>
            <a:ext cx="1447343" cy="1259566"/>
          </a:xfrm>
          <a:prstGeom prst="star5">
            <a:avLst/>
          </a:prstGeom>
          <a:solidFill>
            <a:srgbClr val="D1CC00">
              <a:alpha val="69804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</a:rPr>
              <a:t>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Estrella de 5 puntas 16"/>
          <p:cNvSpPr/>
          <p:nvPr/>
        </p:nvSpPr>
        <p:spPr>
          <a:xfrm>
            <a:off x="4912084" y="2942803"/>
            <a:ext cx="1447343" cy="1259566"/>
          </a:xfrm>
          <a:prstGeom prst="star5">
            <a:avLst/>
          </a:prstGeom>
          <a:solidFill>
            <a:srgbClr val="D1CC00">
              <a:alpha val="69804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</a:rPr>
              <a:t>O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" name="Estrella de 5 puntas 17"/>
          <p:cNvSpPr/>
          <p:nvPr/>
        </p:nvSpPr>
        <p:spPr>
          <a:xfrm>
            <a:off x="6307025" y="1992334"/>
            <a:ext cx="1447343" cy="1259566"/>
          </a:xfrm>
          <a:prstGeom prst="star5">
            <a:avLst/>
          </a:prstGeom>
          <a:solidFill>
            <a:srgbClr val="D1CC00">
              <a:alpha val="76078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</a:rPr>
              <a:t>J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0" name="Estrella de 5 puntas 19"/>
          <p:cNvSpPr/>
          <p:nvPr/>
        </p:nvSpPr>
        <p:spPr>
          <a:xfrm>
            <a:off x="6166909" y="-47996"/>
            <a:ext cx="1447343" cy="1259566"/>
          </a:xfrm>
          <a:prstGeom prst="star5">
            <a:avLst/>
          </a:prstGeom>
          <a:solidFill>
            <a:srgbClr val="D1CC00">
              <a:alpha val="69804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</a:rPr>
              <a:t>P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1" name="Estrella de 5 puntas 20"/>
          <p:cNvSpPr/>
          <p:nvPr/>
        </p:nvSpPr>
        <p:spPr>
          <a:xfrm>
            <a:off x="3470340" y="1800405"/>
            <a:ext cx="1447343" cy="1259566"/>
          </a:xfrm>
          <a:prstGeom prst="star5">
            <a:avLst/>
          </a:prstGeom>
          <a:solidFill>
            <a:srgbClr val="D1CC00">
              <a:alpha val="69804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</a:rPr>
              <a:t>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8910281" y="698955"/>
            <a:ext cx="3194833" cy="552759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CuadroTexto 22"/>
          <p:cNvSpPr txBox="1"/>
          <p:nvPr/>
        </p:nvSpPr>
        <p:spPr>
          <a:xfrm>
            <a:off x="9224187" y="863856"/>
            <a:ext cx="2473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latin typeface="Monotype Corsiva" panose="03010101010201010101" pitchFamily="66" charset="0"/>
              </a:rPr>
              <a:t>Escribe o dibuja</a:t>
            </a:r>
            <a:endParaRPr lang="en-US" sz="2400" dirty="0">
              <a:latin typeface="Monotype Corsiva" panose="03010101010201010101" pitchFamily="66" charset="0"/>
            </a:endParaRPr>
          </a:p>
        </p:txBody>
      </p:sp>
      <p:pic>
        <p:nvPicPr>
          <p:cNvPr id="24" name="Imagen 23" descr="BURBUJAS DE BRUJA: DETECTIVE DE PALABRAS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1410" y1="49590" x2="42308" y2="40164"/>
                        <a14:foregroundMark x1="32692" y1="81557" x2="39103" y2="663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87228"/>
            <a:ext cx="2112010" cy="3303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the-legend-of-zelda-chest-sound-sonido-de-cofr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13" name="Imagen 12" descr="BURBUJAS DE BRUJA: DETECTIVE DE PALABRAS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1410" y1="49590" x2="42308" y2="40164"/>
                        <a14:foregroundMark x1="32692" y1="81557" x2="39103" y2="663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87228"/>
            <a:ext cx="2112010" cy="330390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Llamada ovalada 15"/>
          <p:cNvSpPr/>
          <p:nvPr/>
        </p:nvSpPr>
        <p:spPr>
          <a:xfrm>
            <a:off x="109669" y="1387195"/>
            <a:ext cx="2551585" cy="1682568"/>
          </a:xfrm>
          <a:prstGeom prst="wedgeEllipseCallou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/>
              <a:t>Une los fonemas y descubre la palabra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268060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4" grpId="0" animBg="1"/>
      <p:bldP spid="15" grpId="0" animBg="1"/>
      <p:bldP spid="17" grpId="0" animBg="1"/>
      <p:bldP spid="18" grpId="0" animBg="1"/>
      <p:bldP spid="20" grpId="0" animBg="1"/>
      <p:bldP spid="2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7537269" y="3566160"/>
            <a:ext cx="3553097" cy="17896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 smtClean="0">
                <a:solidFill>
                  <a:schemeClr val="accent5">
                    <a:lumMod val="50000"/>
                  </a:schemeClr>
                </a:solidFill>
              </a:rPr>
              <a:t>ESPEJO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8913" y1="5169" x2="50543" y2="8378"/>
                        <a14:foregroundMark x1="49130" y1="89750" x2="49130" y2="946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891" y="643601"/>
            <a:ext cx="4501120" cy="548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4620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628" y="3126286"/>
            <a:ext cx="4372792" cy="3875142"/>
          </a:xfrm>
          <a:prstGeom prst="rect">
            <a:avLst/>
          </a:prstGeom>
        </p:spPr>
      </p:pic>
      <p:sp>
        <p:nvSpPr>
          <p:cNvPr id="14" name="Estrella de 5 puntas 13"/>
          <p:cNvSpPr/>
          <p:nvPr/>
        </p:nvSpPr>
        <p:spPr>
          <a:xfrm>
            <a:off x="4886263" y="289858"/>
            <a:ext cx="1447343" cy="1259566"/>
          </a:xfrm>
          <a:prstGeom prst="star5">
            <a:avLst/>
          </a:prstGeom>
          <a:solidFill>
            <a:srgbClr val="D1CC00">
              <a:alpha val="69804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</a:rPr>
              <a:t>L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5" name="Estrella de 5 puntas 14"/>
          <p:cNvSpPr/>
          <p:nvPr/>
        </p:nvSpPr>
        <p:spPr>
          <a:xfrm>
            <a:off x="5893152" y="1109470"/>
            <a:ext cx="1447343" cy="1259566"/>
          </a:xfrm>
          <a:prstGeom prst="star5">
            <a:avLst/>
          </a:prstGeom>
          <a:solidFill>
            <a:srgbClr val="D1CC00">
              <a:alpha val="69804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chemeClr val="tx1"/>
                </a:solidFill>
              </a:rPr>
              <a:t>Á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Estrella de 5 puntas 16"/>
          <p:cNvSpPr/>
          <p:nvPr/>
        </p:nvSpPr>
        <p:spPr>
          <a:xfrm>
            <a:off x="5356719" y="3237528"/>
            <a:ext cx="1447343" cy="1259566"/>
          </a:xfrm>
          <a:prstGeom prst="star5">
            <a:avLst/>
          </a:prstGeom>
          <a:solidFill>
            <a:srgbClr val="D1CC00">
              <a:alpha val="69804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</a:rPr>
              <a:t>Z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" name="Estrella de 5 puntas 17"/>
          <p:cNvSpPr/>
          <p:nvPr/>
        </p:nvSpPr>
        <p:spPr>
          <a:xfrm>
            <a:off x="6550846" y="2265207"/>
            <a:ext cx="1447343" cy="1259566"/>
          </a:xfrm>
          <a:prstGeom prst="star5">
            <a:avLst/>
          </a:prstGeom>
          <a:solidFill>
            <a:srgbClr val="D1CC00">
              <a:alpha val="76078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</a:rPr>
              <a:t>I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1" name="Estrella de 5 puntas 20"/>
          <p:cNvSpPr/>
          <p:nvPr/>
        </p:nvSpPr>
        <p:spPr>
          <a:xfrm>
            <a:off x="4434394" y="1728223"/>
            <a:ext cx="1447343" cy="1259566"/>
          </a:xfrm>
          <a:prstGeom prst="star5">
            <a:avLst/>
          </a:prstGeom>
          <a:solidFill>
            <a:srgbClr val="D1CC00">
              <a:alpha val="69804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</a:rPr>
              <a:t>P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404948" y="886266"/>
            <a:ext cx="3288437" cy="552759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CuadroTexto 22"/>
          <p:cNvSpPr txBox="1"/>
          <p:nvPr/>
        </p:nvSpPr>
        <p:spPr>
          <a:xfrm>
            <a:off x="653143" y="1173648"/>
            <a:ext cx="2473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latin typeface="Monotype Corsiva" panose="03010101010201010101" pitchFamily="66" charset="0"/>
              </a:rPr>
              <a:t>Escribe o dibuja</a:t>
            </a:r>
            <a:endParaRPr lang="en-US" sz="2400" dirty="0">
              <a:latin typeface="Monotype Corsiva" panose="03010101010201010101" pitchFamily="66" charset="0"/>
            </a:endParaRPr>
          </a:p>
        </p:txBody>
      </p:sp>
      <p:pic>
        <p:nvPicPr>
          <p:cNvPr id="2" name="the-legend-of-zelda-chest-sound-sonido-de-cofr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12" name="Imagen 11" descr="Actividades culturales del Instituto Cervantes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7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8965" y="2151816"/>
            <a:ext cx="2345055" cy="294767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Llamada ovalada 12"/>
          <p:cNvSpPr/>
          <p:nvPr/>
        </p:nvSpPr>
        <p:spPr>
          <a:xfrm flipH="1">
            <a:off x="9218048" y="289858"/>
            <a:ext cx="2551585" cy="168256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/>
              <a:t>Une los fonemas y descubre la palabra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93174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4" grpId="0" animBg="1"/>
      <p:bldP spid="15" grpId="0" animBg="1"/>
      <p:bldP spid="17" grpId="0" animBg="1"/>
      <p:bldP spid="18" grpId="0" animBg="1"/>
      <p:bldP spid="2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7537269" y="3566160"/>
            <a:ext cx="3553097" cy="17896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 smtClean="0">
                <a:solidFill>
                  <a:schemeClr val="accent5">
                    <a:lumMod val="50000"/>
                  </a:schemeClr>
                </a:solidFill>
              </a:rPr>
              <a:t>LÁPIZ 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727" b="99313" l="9753" r="89973">
                        <a14:foregroundMark x1="29945" y1="39977" x2="44368" y2="428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536" y="0"/>
            <a:ext cx="5250520" cy="6296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7965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06555" y="3059971"/>
            <a:ext cx="4372792" cy="3875142"/>
          </a:xfrm>
          <a:prstGeom prst="rect">
            <a:avLst/>
          </a:prstGeom>
        </p:spPr>
      </p:pic>
      <p:sp>
        <p:nvSpPr>
          <p:cNvPr id="14" name="Estrella de 5 puntas 13"/>
          <p:cNvSpPr/>
          <p:nvPr/>
        </p:nvSpPr>
        <p:spPr>
          <a:xfrm>
            <a:off x="3423537" y="69172"/>
            <a:ext cx="1447343" cy="1259566"/>
          </a:xfrm>
          <a:prstGeom prst="star5">
            <a:avLst/>
          </a:prstGeom>
          <a:solidFill>
            <a:srgbClr val="D1CC00">
              <a:alpha val="69804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</a:rPr>
              <a:t>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5" name="Estrella de 5 puntas 14"/>
          <p:cNvSpPr/>
          <p:nvPr/>
        </p:nvSpPr>
        <p:spPr>
          <a:xfrm>
            <a:off x="4964486" y="965899"/>
            <a:ext cx="1447343" cy="1259566"/>
          </a:xfrm>
          <a:prstGeom prst="star5">
            <a:avLst/>
          </a:prstGeom>
          <a:solidFill>
            <a:srgbClr val="D1CC00">
              <a:alpha val="69804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</a:rPr>
              <a:t>T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6" name="Estrella de 5 puntas 15"/>
          <p:cNvSpPr/>
          <p:nvPr/>
        </p:nvSpPr>
        <p:spPr>
          <a:xfrm>
            <a:off x="5688157" y="3319734"/>
            <a:ext cx="1447343" cy="1259566"/>
          </a:xfrm>
          <a:prstGeom prst="star5">
            <a:avLst/>
          </a:prstGeom>
          <a:solidFill>
            <a:srgbClr val="D1CC00">
              <a:alpha val="78039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</a:rPr>
              <a:t>L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Estrella de 5 puntas 16"/>
          <p:cNvSpPr/>
          <p:nvPr/>
        </p:nvSpPr>
        <p:spPr>
          <a:xfrm>
            <a:off x="4356549" y="2362354"/>
            <a:ext cx="1447343" cy="1259566"/>
          </a:xfrm>
          <a:prstGeom prst="star5">
            <a:avLst/>
          </a:prstGeom>
          <a:solidFill>
            <a:srgbClr val="D1CC00">
              <a:alpha val="69804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</a:rPr>
              <a:t>L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" name="Estrella de 5 puntas 17"/>
          <p:cNvSpPr/>
          <p:nvPr/>
        </p:nvSpPr>
        <p:spPr>
          <a:xfrm>
            <a:off x="6307025" y="1992334"/>
            <a:ext cx="1447343" cy="1259566"/>
          </a:xfrm>
          <a:prstGeom prst="star5">
            <a:avLst/>
          </a:prstGeom>
          <a:solidFill>
            <a:srgbClr val="D1CC00">
              <a:alpha val="76078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</a:rPr>
              <a:t>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9" name="Estrella de 5 puntas 18"/>
          <p:cNvSpPr/>
          <p:nvPr/>
        </p:nvSpPr>
        <p:spPr>
          <a:xfrm>
            <a:off x="7250834" y="944917"/>
            <a:ext cx="1447343" cy="1259566"/>
          </a:xfrm>
          <a:prstGeom prst="star5">
            <a:avLst/>
          </a:prstGeom>
          <a:solidFill>
            <a:srgbClr val="D1CC00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</a:rPr>
              <a:t>A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0" name="Estrella de 5 puntas 19"/>
          <p:cNvSpPr/>
          <p:nvPr/>
        </p:nvSpPr>
        <p:spPr>
          <a:xfrm>
            <a:off x="6166909" y="-47996"/>
            <a:ext cx="1447343" cy="1259566"/>
          </a:xfrm>
          <a:prstGeom prst="star5">
            <a:avLst/>
          </a:prstGeom>
          <a:solidFill>
            <a:srgbClr val="D1CC00">
              <a:alpha val="69804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</a:rPr>
              <a:t>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1" name="Estrella de 5 puntas 20"/>
          <p:cNvSpPr/>
          <p:nvPr/>
        </p:nvSpPr>
        <p:spPr>
          <a:xfrm>
            <a:off x="2726745" y="1387195"/>
            <a:ext cx="1447343" cy="1259566"/>
          </a:xfrm>
          <a:prstGeom prst="star5">
            <a:avLst/>
          </a:prstGeom>
          <a:solidFill>
            <a:srgbClr val="D1CC00">
              <a:alpha val="69804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</a:rPr>
              <a:t>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8910281" y="698955"/>
            <a:ext cx="3194833" cy="552759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CuadroTexto 22"/>
          <p:cNvSpPr txBox="1"/>
          <p:nvPr/>
        </p:nvSpPr>
        <p:spPr>
          <a:xfrm>
            <a:off x="9224187" y="863856"/>
            <a:ext cx="2473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latin typeface="Monotype Corsiva" panose="03010101010201010101" pitchFamily="66" charset="0"/>
              </a:rPr>
              <a:t>Escribe o dibuja</a:t>
            </a:r>
            <a:endParaRPr lang="en-US" sz="2400" dirty="0">
              <a:latin typeface="Monotype Corsiva" panose="03010101010201010101" pitchFamily="66" charset="0"/>
            </a:endParaRPr>
          </a:p>
        </p:txBody>
      </p:sp>
      <p:pic>
        <p:nvPicPr>
          <p:cNvPr id="2" name="the-legend-of-zelda-chest-sound-sonido-de-cofr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25" name="Imagen 24" descr="BURBUJAS DE BRUJA: DETECTIVE DE PALABRAS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1410" y1="49590" x2="42308" y2="40164"/>
                        <a14:foregroundMark x1="32692" y1="81557" x2="39103" y2="663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87228"/>
            <a:ext cx="2112010" cy="3303905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Llamada ovalada 25"/>
          <p:cNvSpPr/>
          <p:nvPr/>
        </p:nvSpPr>
        <p:spPr>
          <a:xfrm>
            <a:off x="109669" y="1387195"/>
            <a:ext cx="2551585" cy="1682568"/>
          </a:xfrm>
          <a:prstGeom prst="wedgeEllipseCallou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/>
              <a:t>Une los fonemas y descubre la palabra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5191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7537269" y="3566160"/>
            <a:ext cx="3553097" cy="17896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 smtClean="0">
                <a:solidFill>
                  <a:schemeClr val="accent5">
                    <a:lumMod val="50000"/>
                  </a:schemeClr>
                </a:solidFill>
              </a:rPr>
              <a:t>ESTRELLA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7778">
                        <a14:foregroundMark x1="32444" y1="42667" x2="84000" y2="55111"/>
                        <a14:foregroundMark x1="61778" y1="41333" x2="65333" y2="48444"/>
                        <a14:foregroundMark x1="32000" y1="45778" x2="35556" y2="50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503" y="933994"/>
            <a:ext cx="5264332" cy="5264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5902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628" y="3126286"/>
            <a:ext cx="4372792" cy="3875142"/>
          </a:xfrm>
          <a:prstGeom prst="rect">
            <a:avLst/>
          </a:prstGeom>
        </p:spPr>
      </p:pic>
      <p:sp>
        <p:nvSpPr>
          <p:cNvPr id="14" name="Estrella de 5 puntas 13"/>
          <p:cNvSpPr/>
          <p:nvPr/>
        </p:nvSpPr>
        <p:spPr>
          <a:xfrm>
            <a:off x="4886263" y="289858"/>
            <a:ext cx="1447343" cy="1259566"/>
          </a:xfrm>
          <a:prstGeom prst="star5">
            <a:avLst/>
          </a:prstGeom>
          <a:solidFill>
            <a:srgbClr val="D1CC00">
              <a:alpha val="69804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</a:rPr>
              <a:t>A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5" name="Estrella de 5 puntas 14"/>
          <p:cNvSpPr/>
          <p:nvPr/>
        </p:nvSpPr>
        <p:spPr>
          <a:xfrm>
            <a:off x="6039991" y="1078289"/>
            <a:ext cx="1447343" cy="1259566"/>
          </a:xfrm>
          <a:prstGeom prst="star5">
            <a:avLst/>
          </a:prstGeom>
          <a:solidFill>
            <a:srgbClr val="D1CC00">
              <a:alpha val="69804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</a:rPr>
              <a:t>A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Estrella de 5 puntas 16"/>
          <p:cNvSpPr/>
          <p:nvPr/>
        </p:nvSpPr>
        <p:spPr>
          <a:xfrm>
            <a:off x="4886263" y="2681531"/>
            <a:ext cx="1447343" cy="1259566"/>
          </a:xfrm>
          <a:prstGeom prst="star5">
            <a:avLst/>
          </a:prstGeom>
          <a:solidFill>
            <a:srgbClr val="D1CC00">
              <a:alpha val="69804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</a:rPr>
              <a:t>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" name="Estrella de 5 puntas 17"/>
          <p:cNvSpPr/>
          <p:nvPr/>
        </p:nvSpPr>
        <p:spPr>
          <a:xfrm>
            <a:off x="6550846" y="2265207"/>
            <a:ext cx="1447343" cy="1259566"/>
          </a:xfrm>
          <a:prstGeom prst="star5">
            <a:avLst/>
          </a:prstGeom>
          <a:solidFill>
            <a:srgbClr val="D1CC00">
              <a:alpha val="76078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</a:rPr>
              <a:t>D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0" name="Estrella de 5 puntas 19"/>
          <p:cNvSpPr/>
          <p:nvPr/>
        </p:nvSpPr>
        <p:spPr>
          <a:xfrm>
            <a:off x="5718555" y="3542610"/>
            <a:ext cx="1447343" cy="1259566"/>
          </a:xfrm>
          <a:prstGeom prst="star5">
            <a:avLst/>
          </a:prstGeom>
          <a:solidFill>
            <a:srgbClr val="D1CC00">
              <a:alpha val="69804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</a:rPr>
              <a:t>I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1" name="Estrella de 5 puntas 20"/>
          <p:cNvSpPr/>
          <p:nvPr/>
        </p:nvSpPr>
        <p:spPr>
          <a:xfrm>
            <a:off x="3949775" y="1549424"/>
            <a:ext cx="1447343" cy="1259566"/>
          </a:xfrm>
          <a:prstGeom prst="star5">
            <a:avLst/>
          </a:prstGeom>
          <a:solidFill>
            <a:srgbClr val="D1CC00">
              <a:alpha val="69804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</a:rPr>
              <a:t>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404948" y="886266"/>
            <a:ext cx="3288437" cy="552759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CuadroTexto 22"/>
          <p:cNvSpPr txBox="1"/>
          <p:nvPr/>
        </p:nvSpPr>
        <p:spPr>
          <a:xfrm>
            <a:off x="653143" y="1173648"/>
            <a:ext cx="2473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latin typeface="Monotype Corsiva" panose="03010101010201010101" pitchFamily="66" charset="0"/>
              </a:rPr>
              <a:t>Escribe o dibuja</a:t>
            </a:r>
            <a:endParaRPr lang="en-US" sz="2400" dirty="0">
              <a:latin typeface="Monotype Corsiva" panose="03010101010201010101" pitchFamily="66" charset="0"/>
            </a:endParaRPr>
          </a:p>
        </p:txBody>
      </p:sp>
      <p:pic>
        <p:nvPicPr>
          <p:cNvPr id="2" name="the-legend-of-zelda-chest-sound-sonido-de-cofr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13" name="Imagen 12" descr="Actividades culturales del Instituto Cervantes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7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8965" y="2151816"/>
            <a:ext cx="2345055" cy="294767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Llamada ovalada 15"/>
          <p:cNvSpPr/>
          <p:nvPr/>
        </p:nvSpPr>
        <p:spPr>
          <a:xfrm flipH="1">
            <a:off x="9218048" y="289858"/>
            <a:ext cx="2551585" cy="168256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/>
              <a:t>Une los fonemas y descubre la palabra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15322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4" grpId="0" animBg="1"/>
      <p:bldP spid="15" grpId="0" animBg="1"/>
      <p:bldP spid="17" grpId="0" animBg="1"/>
      <p:bldP spid="18" grpId="0" animBg="1"/>
      <p:bldP spid="20" grpId="0" animBg="1"/>
      <p:bldP spid="2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7537269" y="3566160"/>
            <a:ext cx="3553097" cy="17896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 smtClean="0">
                <a:solidFill>
                  <a:schemeClr val="accent5">
                    <a:lumMod val="50000"/>
                  </a:schemeClr>
                </a:solidFill>
              </a:rPr>
              <a:t>SANDÍA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08" b="93177" l="9904" r="89936">
                        <a14:foregroundMark x1="17252" y1="56077" x2="34824" y2="77612"/>
                        <a14:foregroundMark x1="34345" y1="76972" x2="53674" y2="77399"/>
                        <a14:foregroundMark x1="15655" y1="56503" x2="18690" y2="54371"/>
                        <a14:backgroundMark x1="55751" y1="76546" x2="65335" y2="80171"/>
                        <a14:backgroundMark x1="40575" y1="91258" x2="51278" y2="904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699" y="1054916"/>
            <a:ext cx="6703789" cy="502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1383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06555" y="3059971"/>
            <a:ext cx="4372792" cy="3875142"/>
          </a:xfrm>
          <a:prstGeom prst="rect">
            <a:avLst/>
          </a:prstGeom>
        </p:spPr>
      </p:pic>
      <p:sp>
        <p:nvSpPr>
          <p:cNvPr id="14" name="Estrella de 5 puntas 13"/>
          <p:cNvSpPr/>
          <p:nvPr/>
        </p:nvSpPr>
        <p:spPr>
          <a:xfrm>
            <a:off x="3423537" y="69172"/>
            <a:ext cx="1447343" cy="1259566"/>
          </a:xfrm>
          <a:prstGeom prst="star5">
            <a:avLst/>
          </a:prstGeom>
          <a:solidFill>
            <a:srgbClr val="D1CC00">
              <a:alpha val="69804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</a:rPr>
              <a:t>A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5" name="Estrella de 5 puntas 14"/>
          <p:cNvSpPr/>
          <p:nvPr/>
        </p:nvSpPr>
        <p:spPr>
          <a:xfrm>
            <a:off x="4964486" y="965899"/>
            <a:ext cx="1447343" cy="1259566"/>
          </a:xfrm>
          <a:prstGeom prst="star5">
            <a:avLst/>
          </a:prstGeom>
          <a:solidFill>
            <a:srgbClr val="D1CC00">
              <a:alpha val="69804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</a:rPr>
              <a:t>O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6" name="Estrella de 5 puntas 15"/>
          <p:cNvSpPr/>
          <p:nvPr/>
        </p:nvSpPr>
        <p:spPr>
          <a:xfrm>
            <a:off x="5688157" y="3319734"/>
            <a:ext cx="1447343" cy="1259566"/>
          </a:xfrm>
          <a:prstGeom prst="star5">
            <a:avLst/>
          </a:prstGeom>
          <a:solidFill>
            <a:srgbClr val="D1CC00">
              <a:alpha val="78039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</a:rPr>
              <a:t>M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Estrella de 5 puntas 16"/>
          <p:cNvSpPr/>
          <p:nvPr/>
        </p:nvSpPr>
        <p:spPr>
          <a:xfrm>
            <a:off x="4356549" y="2362354"/>
            <a:ext cx="1447343" cy="1259566"/>
          </a:xfrm>
          <a:prstGeom prst="star5">
            <a:avLst/>
          </a:prstGeom>
          <a:solidFill>
            <a:srgbClr val="D1CC00">
              <a:alpha val="69804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</a:rPr>
              <a:t>I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" name="Estrella de 5 puntas 17"/>
          <p:cNvSpPr/>
          <p:nvPr/>
        </p:nvSpPr>
        <p:spPr>
          <a:xfrm>
            <a:off x="6307025" y="1992334"/>
            <a:ext cx="1447343" cy="1259566"/>
          </a:xfrm>
          <a:prstGeom prst="star5">
            <a:avLst/>
          </a:prstGeom>
          <a:solidFill>
            <a:srgbClr val="D1CC00">
              <a:alpha val="76078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</a:rPr>
              <a:t>H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0" name="Estrella de 5 puntas 19"/>
          <p:cNvSpPr/>
          <p:nvPr/>
        </p:nvSpPr>
        <p:spPr>
          <a:xfrm>
            <a:off x="6166909" y="-47996"/>
            <a:ext cx="1447343" cy="1259566"/>
          </a:xfrm>
          <a:prstGeom prst="star5">
            <a:avLst/>
          </a:prstGeom>
          <a:solidFill>
            <a:srgbClr val="D1CC00">
              <a:alpha val="69804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</a:rPr>
              <a:t>L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1" name="Estrella de 5 puntas 20"/>
          <p:cNvSpPr/>
          <p:nvPr/>
        </p:nvSpPr>
        <p:spPr>
          <a:xfrm>
            <a:off x="2726745" y="1387195"/>
            <a:ext cx="1447343" cy="1259566"/>
          </a:xfrm>
          <a:prstGeom prst="star5">
            <a:avLst/>
          </a:prstGeom>
          <a:solidFill>
            <a:srgbClr val="D1CC00">
              <a:alpha val="69804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</a:rPr>
              <a:t>C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8910281" y="698955"/>
            <a:ext cx="3194833" cy="552759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CuadroTexto 22"/>
          <p:cNvSpPr txBox="1"/>
          <p:nvPr/>
        </p:nvSpPr>
        <p:spPr>
          <a:xfrm>
            <a:off x="9224187" y="863856"/>
            <a:ext cx="2473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latin typeface="Monotype Corsiva" panose="03010101010201010101" pitchFamily="66" charset="0"/>
              </a:rPr>
              <a:t>Escribe o dibuja</a:t>
            </a:r>
            <a:endParaRPr lang="en-US" sz="2400" dirty="0">
              <a:latin typeface="Monotype Corsiva" panose="03010101010201010101" pitchFamily="66" charset="0"/>
            </a:endParaRPr>
          </a:p>
        </p:txBody>
      </p:sp>
      <p:pic>
        <p:nvPicPr>
          <p:cNvPr id="2" name="the-legend-of-zelda-chest-sound-sonido-de-cofr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19" name="Imagen 18" descr="BURBUJAS DE BRUJA: DETECTIVE DE PALABRAS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1410" y1="49590" x2="42308" y2="40164"/>
                        <a14:foregroundMark x1="32692" y1="81557" x2="39103" y2="663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87228"/>
            <a:ext cx="2112010" cy="3303905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Llamada ovalada 24"/>
          <p:cNvSpPr/>
          <p:nvPr/>
        </p:nvSpPr>
        <p:spPr>
          <a:xfrm>
            <a:off x="109669" y="1387195"/>
            <a:ext cx="2551585" cy="1682568"/>
          </a:xfrm>
          <a:prstGeom prst="wedgeEllipseCallou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/>
              <a:t>Une los fonemas y descubre la palabra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955840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7537269" y="3566160"/>
            <a:ext cx="3553097" cy="17896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 smtClean="0">
                <a:solidFill>
                  <a:schemeClr val="accent5">
                    <a:lumMod val="50000"/>
                  </a:schemeClr>
                </a:solidFill>
              </a:rPr>
              <a:t>MOCHILA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9169" y1="8209" x2="25080" y2="23134"/>
                        <a14:foregroundMark x1="22524" y1="2388" x2="30192" y2="20448"/>
                        <a14:foregroundMark x1="50639" y1="38507" x2="68690" y2="31045"/>
                        <a14:foregroundMark x1="18051" y1="52388" x2="36262" y2="58060"/>
                        <a14:foregroundMark x1="17572" y1="55821" x2="17572" y2="60597"/>
                        <a14:foregroundMark x1="1118" y1="70149" x2="7508" y2="71642"/>
                        <a14:foregroundMark x1="2556" y1="71940" x2="6070" y2="77313"/>
                        <a14:foregroundMark x1="79553" y1="49851" x2="89457" y2="28955"/>
                        <a14:foregroundMark x1="88019" y1="37761" x2="93450" y2="32836"/>
                        <a14:foregroundMark x1="89936" y1="39403" x2="96006" y2="35970"/>
                        <a14:foregroundMark x1="90735" y1="45224" x2="95847" y2="42090"/>
                        <a14:foregroundMark x1="78275" y1="16119" x2="81310" y2="10746"/>
                        <a14:foregroundMark x1="82907" y1="21493" x2="86262" y2="17761"/>
                        <a14:foregroundMark x1="53514" y1="33582" x2="61502" y2="38060"/>
                        <a14:foregroundMark x1="62780" y1="28657" x2="67572" y2="30000"/>
                        <a14:foregroundMark x1="25879" y1="22537" x2="20288" y2="61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875" y="460193"/>
            <a:ext cx="5233147" cy="560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105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628" y="3126286"/>
            <a:ext cx="4372792" cy="3875142"/>
          </a:xfrm>
          <a:prstGeom prst="rect">
            <a:avLst/>
          </a:prstGeom>
        </p:spPr>
      </p:pic>
      <p:pic>
        <p:nvPicPr>
          <p:cNvPr id="5" name="Imagen 4" descr="Actividades culturales del Instituto Cervantes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7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8965" y="2151816"/>
            <a:ext cx="2345055" cy="294767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Estrella de 5 puntas 13"/>
          <p:cNvSpPr/>
          <p:nvPr/>
        </p:nvSpPr>
        <p:spPr>
          <a:xfrm>
            <a:off x="4886263" y="289858"/>
            <a:ext cx="1447343" cy="1259566"/>
          </a:xfrm>
          <a:prstGeom prst="star5">
            <a:avLst/>
          </a:prstGeom>
          <a:solidFill>
            <a:srgbClr val="D1CC00">
              <a:alpha val="69804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</a:rPr>
              <a:t>T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5" name="Estrella de 5 puntas 14"/>
          <p:cNvSpPr/>
          <p:nvPr/>
        </p:nvSpPr>
        <p:spPr>
          <a:xfrm>
            <a:off x="5609934" y="1291043"/>
            <a:ext cx="1447343" cy="1259566"/>
          </a:xfrm>
          <a:prstGeom prst="star5">
            <a:avLst/>
          </a:prstGeom>
          <a:solidFill>
            <a:srgbClr val="D1CC00">
              <a:alpha val="69804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</a:rPr>
              <a:t>A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6" name="Estrella de 5 puntas 15"/>
          <p:cNvSpPr/>
          <p:nvPr/>
        </p:nvSpPr>
        <p:spPr>
          <a:xfrm>
            <a:off x="5844563" y="3696773"/>
            <a:ext cx="1447343" cy="1259566"/>
          </a:xfrm>
          <a:prstGeom prst="star5">
            <a:avLst/>
          </a:prstGeom>
          <a:solidFill>
            <a:srgbClr val="D1CC00">
              <a:alpha val="78039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</a:rPr>
              <a:t>O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Estrella de 5 puntas 16"/>
          <p:cNvSpPr/>
          <p:nvPr/>
        </p:nvSpPr>
        <p:spPr>
          <a:xfrm>
            <a:off x="4886263" y="2681531"/>
            <a:ext cx="1447343" cy="1259566"/>
          </a:xfrm>
          <a:prstGeom prst="star5">
            <a:avLst/>
          </a:prstGeom>
          <a:solidFill>
            <a:srgbClr val="D1CC00">
              <a:alpha val="69804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</a:rPr>
              <a:t>I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" name="Estrella de 5 puntas 17"/>
          <p:cNvSpPr/>
          <p:nvPr/>
        </p:nvSpPr>
        <p:spPr>
          <a:xfrm>
            <a:off x="6550846" y="2265207"/>
            <a:ext cx="1447343" cy="1259566"/>
          </a:xfrm>
          <a:prstGeom prst="star5">
            <a:avLst/>
          </a:prstGeom>
          <a:solidFill>
            <a:srgbClr val="D1CC00">
              <a:alpha val="76078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</a:rPr>
              <a:t>L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9" name="Estrella de 5 puntas 18"/>
          <p:cNvSpPr/>
          <p:nvPr/>
        </p:nvSpPr>
        <p:spPr>
          <a:xfrm>
            <a:off x="7432991" y="1253347"/>
            <a:ext cx="1447343" cy="1259566"/>
          </a:xfrm>
          <a:prstGeom prst="star5">
            <a:avLst/>
          </a:prstGeom>
          <a:solidFill>
            <a:srgbClr val="D1CC00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</a:rPr>
              <a:t>L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0" name="Estrella de 5 puntas 19"/>
          <p:cNvSpPr/>
          <p:nvPr/>
        </p:nvSpPr>
        <p:spPr>
          <a:xfrm>
            <a:off x="6584937" y="69172"/>
            <a:ext cx="1447343" cy="1259566"/>
          </a:xfrm>
          <a:prstGeom prst="star5">
            <a:avLst/>
          </a:prstGeom>
          <a:solidFill>
            <a:srgbClr val="D1CC00">
              <a:alpha val="69804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</a:rPr>
              <a:t>M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1" name="Estrella de 5 puntas 20"/>
          <p:cNvSpPr/>
          <p:nvPr/>
        </p:nvSpPr>
        <p:spPr>
          <a:xfrm>
            <a:off x="3949775" y="1549424"/>
            <a:ext cx="1447343" cy="1259566"/>
          </a:xfrm>
          <a:prstGeom prst="star5">
            <a:avLst/>
          </a:prstGeom>
          <a:solidFill>
            <a:srgbClr val="D1CC00">
              <a:alpha val="69804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</a:rPr>
              <a:t>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404948" y="886266"/>
            <a:ext cx="3288437" cy="552759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CuadroTexto 22"/>
          <p:cNvSpPr txBox="1"/>
          <p:nvPr/>
        </p:nvSpPr>
        <p:spPr>
          <a:xfrm>
            <a:off x="653143" y="1173648"/>
            <a:ext cx="2473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latin typeface="Monotype Corsiva" panose="03010101010201010101" pitchFamily="66" charset="0"/>
              </a:rPr>
              <a:t>Escribe o dibuja</a:t>
            </a:r>
            <a:endParaRPr lang="en-US" sz="2400" dirty="0">
              <a:latin typeface="Monotype Corsiva" panose="03010101010201010101" pitchFamily="66" charset="0"/>
            </a:endParaRPr>
          </a:p>
        </p:txBody>
      </p:sp>
      <p:pic>
        <p:nvPicPr>
          <p:cNvPr id="3" name="the-legend-of-zelda-chest-sound-sonido-de-cofr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949775" y="5331822"/>
            <a:ext cx="609600" cy="609600"/>
          </a:xfrm>
          <a:prstGeom prst="rect">
            <a:avLst/>
          </a:prstGeom>
        </p:spPr>
      </p:pic>
      <p:sp>
        <p:nvSpPr>
          <p:cNvPr id="6" name="Llamada ovalada 5"/>
          <p:cNvSpPr/>
          <p:nvPr/>
        </p:nvSpPr>
        <p:spPr>
          <a:xfrm flipH="1">
            <a:off x="9218048" y="289858"/>
            <a:ext cx="2551585" cy="168256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/>
              <a:t>Une los fonemas y descubre la palabra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31866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4.bp.blogspot.com/-7ot8SY3GtSg/VTd5sIlnjoI/AAAAAAAAAB0/dOYc_ZByC0I/s1600/detective-15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96" y="104661"/>
            <a:ext cx="1451090" cy="216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7879" y="1235131"/>
            <a:ext cx="1558232" cy="1954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612" name="Picture 4" descr="Resultado de imagen para gif estrella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6871" y="10055624"/>
            <a:ext cx="38100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6" name="Picture 8" descr="Resultado de imagen para estrellas 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2443">
            <a:off x="8332001" y="4793763"/>
            <a:ext cx="1152454" cy="1123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8" name="Picture 10" descr="Resultado de imagen para estrellas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239" y="151412"/>
            <a:ext cx="3160424" cy="316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Resultado de imagen para estrellas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249" y="28954"/>
            <a:ext cx="3160424" cy="316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Resultado de imagen para estrellas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3783" y="2228117"/>
            <a:ext cx="3160424" cy="316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24" name="Picture 16" descr="Resultado de imagen para tesoro 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598" y="2961734"/>
            <a:ext cx="300037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Resultado de imagen para gif estrellas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354" y="-7554"/>
            <a:ext cx="3885449" cy="388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-482221" y="4144292"/>
            <a:ext cx="6578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Muchas gracias</a:t>
            </a:r>
            <a:endParaRPr lang="es-CL" sz="3600" dirty="0">
              <a:solidFill>
                <a:srgbClr val="C00000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77052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969" y="770709"/>
            <a:ext cx="4560646" cy="5020491"/>
          </a:xfrm>
        </p:spPr>
      </p:pic>
      <p:sp>
        <p:nvSpPr>
          <p:cNvPr id="5" name="Rectángulo 4"/>
          <p:cNvSpPr/>
          <p:nvPr/>
        </p:nvSpPr>
        <p:spPr>
          <a:xfrm>
            <a:off x="7537269" y="3566160"/>
            <a:ext cx="3553097" cy="17896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 smtClean="0">
                <a:solidFill>
                  <a:schemeClr val="accent5">
                    <a:lumMod val="50000"/>
                  </a:schemeClr>
                </a:solidFill>
              </a:rPr>
              <a:t>MARTILLO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915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06555" y="3059971"/>
            <a:ext cx="4372792" cy="3875142"/>
          </a:xfrm>
          <a:prstGeom prst="rect">
            <a:avLst/>
          </a:prstGeom>
        </p:spPr>
      </p:pic>
      <p:sp>
        <p:nvSpPr>
          <p:cNvPr id="14" name="Estrella de 5 puntas 13"/>
          <p:cNvSpPr/>
          <p:nvPr/>
        </p:nvSpPr>
        <p:spPr>
          <a:xfrm>
            <a:off x="3423537" y="69172"/>
            <a:ext cx="1447343" cy="1259566"/>
          </a:xfrm>
          <a:prstGeom prst="star5">
            <a:avLst/>
          </a:prstGeom>
          <a:solidFill>
            <a:srgbClr val="D1CC00">
              <a:alpha val="69804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</a:rPr>
              <a:t>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5" name="Estrella de 5 puntas 14"/>
          <p:cNvSpPr/>
          <p:nvPr/>
        </p:nvSpPr>
        <p:spPr>
          <a:xfrm>
            <a:off x="4964486" y="965899"/>
            <a:ext cx="1447343" cy="1259566"/>
          </a:xfrm>
          <a:prstGeom prst="star5">
            <a:avLst/>
          </a:prstGeom>
          <a:solidFill>
            <a:srgbClr val="D1CC00">
              <a:alpha val="69804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</a:rPr>
              <a:t>P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6" name="Estrella de 5 puntas 15"/>
          <p:cNvSpPr/>
          <p:nvPr/>
        </p:nvSpPr>
        <p:spPr>
          <a:xfrm>
            <a:off x="5688157" y="3319734"/>
            <a:ext cx="1447343" cy="1259566"/>
          </a:xfrm>
          <a:prstGeom prst="star5">
            <a:avLst/>
          </a:prstGeom>
          <a:solidFill>
            <a:srgbClr val="D1CC00">
              <a:alpha val="78039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</a:rPr>
              <a:t>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Estrella de 5 puntas 16"/>
          <p:cNvSpPr/>
          <p:nvPr/>
        </p:nvSpPr>
        <p:spPr>
          <a:xfrm>
            <a:off x="4356549" y="2362354"/>
            <a:ext cx="1447343" cy="1259566"/>
          </a:xfrm>
          <a:prstGeom prst="star5">
            <a:avLst/>
          </a:prstGeom>
          <a:solidFill>
            <a:srgbClr val="D1CC00">
              <a:alpha val="69804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</a:rPr>
              <a:t>A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" name="Estrella de 5 puntas 17"/>
          <p:cNvSpPr/>
          <p:nvPr/>
        </p:nvSpPr>
        <p:spPr>
          <a:xfrm>
            <a:off x="6307025" y="1992334"/>
            <a:ext cx="1447343" cy="1259566"/>
          </a:xfrm>
          <a:prstGeom prst="star5">
            <a:avLst/>
          </a:prstGeom>
          <a:solidFill>
            <a:srgbClr val="D1CC00">
              <a:alpha val="76078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</a:rPr>
              <a:t>A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9" name="Estrella de 5 puntas 18"/>
          <p:cNvSpPr/>
          <p:nvPr/>
        </p:nvSpPr>
        <p:spPr>
          <a:xfrm>
            <a:off x="7250834" y="944917"/>
            <a:ext cx="1447343" cy="1259566"/>
          </a:xfrm>
          <a:prstGeom prst="star5">
            <a:avLst/>
          </a:prstGeom>
          <a:solidFill>
            <a:srgbClr val="D1CC00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</a:rPr>
              <a:t>O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0" name="Estrella de 5 puntas 19"/>
          <p:cNvSpPr/>
          <p:nvPr/>
        </p:nvSpPr>
        <p:spPr>
          <a:xfrm>
            <a:off x="6166909" y="-47996"/>
            <a:ext cx="1447343" cy="1259566"/>
          </a:xfrm>
          <a:prstGeom prst="star5">
            <a:avLst/>
          </a:prstGeom>
          <a:solidFill>
            <a:srgbClr val="D1CC00">
              <a:alpha val="69804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</a:rPr>
              <a:t>I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1" name="Estrella de 5 puntas 20"/>
          <p:cNvSpPr/>
          <p:nvPr/>
        </p:nvSpPr>
        <p:spPr>
          <a:xfrm>
            <a:off x="2726745" y="1387195"/>
            <a:ext cx="1447343" cy="1259566"/>
          </a:xfrm>
          <a:prstGeom prst="star5">
            <a:avLst/>
          </a:prstGeom>
          <a:solidFill>
            <a:srgbClr val="D1CC00">
              <a:alpha val="69804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</a:rPr>
              <a:t>M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8910281" y="698955"/>
            <a:ext cx="3194833" cy="552759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CuadroTexto 22"/>
          <p:cNvSpPr txBox="1"/>
          <p:nvPr/>
        </p:nvSpPr>
        <p:spPr>
          <a:xfrm>
            <a:off x="9224187" y="863856"/>
            <a:ext cx="2473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latin typeface="Monotype Corsiva" panose="03010101010201010101" pitchFamily="66" charset="0"/>
              </a:rPr>
              <a:t>Escribe o dibuja</a:t>
            </a:r>
            <a:endParaRPr lang="en-US" sz="2400" dirty="0">
              <a:latin typeface="Monotype Corsiva" panose="03010101010201010101" pitchFamily="66" charset="0"/>
            </a:endParaRPr>
          </a:p>
        </p:txBody>
      </p:sp>
      <p:pic>
        <p:nvPicPr>
          <p:cNvPr id="24" name="Imagen 23" descr="BURBUJAS DE BRUJA: DETECTIVE DE PALABRAS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1410" y1="49590" x2="42308" y2="40164"/>
                        <a14:foregroundMark x1="32692" y1="81557" x2="39103" y2="663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87228"/>
            <a:ext cx="2112010" cy="3303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the-legend-of-zelda-chest-sound-sonido-de-cofr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250834" y="5616953"/>
            <a:ext cx="609600" cy="609600"/>
          </a:xfrm>
          <a:prstGeom prst="rect">
            <a:avLst/>
          </a:prstGeom>
        </p:spPr>
      </p:pic>
      <p:sp>
        <p:nvSpPr>
          <p:cNvPr id="25" name="Llamada ovalada 24"/>
          <p:cNvSpPr/>
          <p:nvPr/>
        </p:nvSpPr>
        <p:spPr>
          <a:xfrm>
            <a:off x="109669" y="1387195"/>
            <a:ext cx="2551585" cy="1682568"/>
          </a:xfrm>
          <a:prstGeom prst="wedgeEllipseCallou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/>
              <a:t>Une los fonemas y descubre la palabra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832624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7537269" y="3566160"/>
            <a:ext cx="3553097" cy="17896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 smtClean="0">
                <a:solidFill>
                  <a:schemeClr val="accent5">
                    <a:lumMod val="50000"/>
                  </a:schemeClr>
                </a:solidFill>
              </a:rPr>
              <a:t>MARIPOSA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812" y="535576"/>
            <a:ext cx="6012457" cy="572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076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628" y="3126286"/>
            <a:ext cx="4372792" cy="3875142"/>
          </a:xfrm>
          <a:prstGeom prst="rect">
            <a:avLst/>
          </a:prstGeom>
        </p:spPr>
      </p:pic>
      <p:sp>
        <p:nvSpPr>
          <p:cNvPr id="14" name="Estrella de 5 puntas 13"/>
          <p:cNvSpPr/>
          <p:nvPr/>
        </p:nvSpPr>
        <p:spPr>
          <a:xfrm>
            <a:off x="4886263" y="289858"/>
            <a:ext cx="1447343" cy="1259566"/>
          </a:xfrm>
          <a:prstGeom prst="star5">
            <a:avLst/>
          </a:prstGeom>
          <a:solidFill>
            <a:srgbClr val="D1CC00">
              <a:alpha val="69804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</a:rPr>
              <a:t>M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5" name="Estrella de 5 puntas 14"/>
          <p:cNvSpPr/>
          <p:nvPr/>
        </p:nvSpPr>
        <p:spPr>
          <a:xfrm>
            <a:off x="5609934" y="1291043"/>
            <a:ext cx="1447343" cy="1259566"/>
          </a:xfrm>
          <a:prstGeom prst="star5">
            <a:avLst/>
          </a:prstGeom>
          <a:solidFill>
            <a:srgbClr val="D1CC00">
              <a:alpha val="69804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</a:rPr>
              <a:t>A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6" name="Estrella de 5 puntas 15"/>
          <p:cNvSpPr/>
          <p:nvPr/>
        </p:nvSpPr>
        <p:spPr>
          <a:xfrm>
            <a:off x="5844563" y="3696773"/>
            <a:ext cx="1447343" cy="1259566"/>
          </a:xfrm>
          <a:prstGeom prst="star5">
            <a:avLst/>
          </a:prstGeom>
          <a:solidFill>
            <a:srgbClr val="D1CC00">
              <a:alpha val="78039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</a:rPr>
              <a:t>A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Estrella de 5 puntas 16"/>
          <p:cNvSpPr/>
          <p:nvPr/>
        </p:nvSpPr>
        <p:spPr>
          <a:xfrm>
            <a:off x="4886263" y="2681531"/>
            <a:ext cx="1447343" cy="1259566"/>
          </a:xfrm>
          <a:prstGeom prst="star5">
            <a:avLst/>
          </a:prstGeom>
          <a:solidFill>
            <a:srgbClr val="D1CC00">
              <a:alpha val="69804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</a:rPr>
              <a:t>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" name="Estrella de 5 puntas 17"/>
          <p:cNvSpPr/>
          <p:nvPr/>
        </p:nvSpPr>
        <p:spPr>
          <a:xfrm>
            <a:off x="6550846" y="2265207"/>
            <a:ext cx="1447343" cy="1259566"/>
          </a:xfrm>
          <a:prstGeom prst="star5">
            <a:avLst/>
          </a:prstGeom>
          <a:solidFill>
            <a:srgbClr val="D1CC00">
              <a:alpha val="76078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</a:rPr>
              <a:t>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0" name="Estrella de 5 puntas 19"/>
          <p:cNvSpPr/>
          <p:nvPr/>
        </p:nvSpPr>
        <p:spPr>
          <a:xfrm>
            <a:off x="7002714" y="575260"/>
            <a:ext cx="1447343" cy="1259566"/>
          </a:xfrm>
          <a:prstGeom prst="star5">
            <a:avLst/>
          </a:prstGeom>
          <a:solidFill>
            <a:srgbClr val="D1CC00">
              <a:alpha val="69804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</a:rPr>
              <a:t>Z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1" name="Estrella de 5 puntas 20"/>
          <p:cNvSpPr/>
          <p:nvPr/>
        </p:nvSpPr>
        <p:spPr>
          <a:xfrm>
            <a:off x="3949775" y="1549424"/>
            <a:ext cx="1447343" cy="1259566"/>
          </a:xfrm>
          <a:prstGeom prst="star5">
            <a:avLst/>
          </a:prstGeom>
          <a:solidFill>
            <a:srgbClr val="D1CC00">
              <a:alpha val="69804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</a:rPr>
              <a:t>A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404948" y="886266"/>
            <a:ext cx="3288437" cy="552759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CuadroTexto 22"/>
          <p:cNvSpPr txBox="1"/>
          <p:nvPr/>
        </p:nvSpPr>
        <p:spPr>
          <a:xfrm>
            <a:off x="653143" y="1173648"/>
            <a:ext cx="2473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latin typeface="Monotype Corsiva" panose="03010101010201010101" pitchFamily="66" charset="0"/>
              </a:rPr>
              <a:t>Escribe o dibuja</a:t>
            </a:r>
            <a:endParaRPr lang="en-US" sz="2400" dirty="0">
              <a:latin typeface="Monotype Corsiva" panose="03010101010201010101" pitchFamily="66" charset="0"/>
            </a:endParaRPr>
          </a:p>
        </p:txBody>
      </p:sp>
      <p:pic>
        <p:nvPicPr>
          <p:cNvPr id="2" name="the-legend-of-zelda-chest-sound-sonido-de-cofr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19" name="Imagen 18" descr="Actividades culturales del Instituto Cervantes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7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8965" y="2151816"/>
            <a:ext cx="2345055" cy="294767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Llamada ovalada 23"/>
          <p:cNvSpPr/>
          <p:nvPr/>
        </p:nvSpPr>
        <p:spPr>
          <a:xfrm flipH="1">
            <a:off x="9218048" y="289858"/>
            <a:ext cx="2551585" cy="168256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/>
              <a:t>Une los fonemas y descubre la palabra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659201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7537269" y="3566160"/>
            <a:ext cx="3553097" cy="17896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 smtClean="0">
                <a:solidFill>
                  <a:schemeClr val="accent5">
                    <a:lumMod val="50000"/>
                  </a:schemeClr>
                </a:solidFill>
              </a:rPr>
              <a:t>MANZANA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550" b="89936" l="6550" r="89936">
                        <a14:foregroundMark x1="23642" y1="38658" x2="40575" y2="35144"/>
                        <a14:foregroundMark x1="41534" y1="36901" x2="40895" y2="39617"/>
                        <a14:foregroundMark x1="23642" y1="39617" x2="32268" y2="41853"/>
                        <a14:foregroundMark x1="29233" y1="51278" x2="45048" y2="49201"/>
                        <a14:foregroundMark x1="31629" y1="57827" x2="31949" y2="46006"/>
                        <a14:foregroundMark x1="32268" y1="46965" x2="38658" y2="46166"/>
                        <a14:foregroundMark x1="62300" y1="45527" x2="74441" y2="56709"/>
                        <a14:foregroundMark x1="67891" y1="57348" x2="68051" y2="50799"/>
                        <a14:foregroundMark x1="59105" y1="49521" x2="63259" y2="496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619" y="264795"/>
            <a:ext cx="5962650" cy="596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172477"/>
      </p:ext>
    </p:extLst>
  </p:cSld>
  <p:clrMapOvr>
    <a:masterClrMapping/>
  </p:clrMapOvr>
</p:sld>
</file>

<file path=ppt/theme/theme1.xml><?xml version="1.0" encoding="utf-8"?>
<a:theme xmlns:a="http://schemas.openxmlformats.org/drawingml/2006/main" name="Gota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TM03090434[[fn=Letras en madera]]</Template>
  <TotalTime>151</TotalTime>
  <Words>391</Words>
  <Application>Microsoft Office PowerPoint</Application>
  <PresentationFormat>Panorámica</PresentationFormat>
  <Paragraphs>204</Paragraphs>
  <Slides>40</Slides>
  <Notes>0</Notes>
  <HiddenSlides>0</HiddenSlides>
  <MMClips>18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40</vt:i4>
      </vt:variant>
    </vt:vector>
  </HeadingPairs>
  <TitlesOfParts>
    <vt:vector size="48" baseType="lpstr">
      <vt:lpstr>Arial</vt:lpstr>
      <vt:lpstr>Baskerville Old Face</vt:lpstr>
      <vt:lpstr>Bradley Hand ITC</vt:lpstr>
      <vt:lpstr>Monotype Corsiva</vt:lpstr>
      <vt:lpstr>Times New Roman</vt:lpstr>
      <vt:lpstr>Tw Cen MT</vt:lpstr>
      <vt:lpstr>Wingdings</vt:lpstr>
      <vt:lpstr>Gota</vt:lpstr>
      <vt:lpstr>TALLER “FORMA PALABRAS” CONCIENCIA FONÉTICA</vt:lpstr>
      <vt:lpstr>Objetivos fonoaudiológicos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KATERIN</dc:creator>
  <cp:lastModifiedBy>KATERIN</cp:lastModifiedBy>
  <cp:revision>19</cp:revision>
  <dcterms:created xsi:type="dcterms:W3CDTF">2020-04-06T06:23:54Z</dcterms:created>
  <dcterms:modified xsi:type="dcterms:W3CDTF">2020-05-07T17:49:00Z</dcterms:modified>
</cp:coreProperties>
</file>